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76" r:id="rId3"/>
    <p:sldId id="286" r:id="rId4"/>
    <p:sldId id="257" r:id="rId5"/>
    <p:sldId id="259" r:id="rId6"/>
    <p:sldId id="258" r:id="rId7"/>
    <p:sldId id="262" r:id="rId8"/>
    <p:sldId id="260" r:id="rId9"/>
    <p:sldId id="261" r:id="rId10"/>
    <p:sldId id="263" r:id="rId11"/>
    <p:sldId id="264" r:id="rId12"/>
    <p:sldId id="265" r:id="rId13"/>
    <p:sldId id="266" r:id="rId14"/>
    <p:sldId id="267" r:id="rId15"/>
    <p:sldId id="268" r:id="rId16"/>
    <p:sldId id="269" r:id="rId17"/>
    <p:sldId id="288" r:id="rId18"/>
    <p:sldId id="270" r:id="rId19"/>
    <p:sldId id="287" r:id="rId20"/>
    <p:sldId id="271" r:id="rId21"/>
    <p:sldId id="283" r:id="rId22"/>
    <p:sldId id="272" r:id="rId23"/>
    <p:sldId id="273" r:id="rId24"/>
    <p:sldId id="274" r:id="rId25"/>
    <p:sldId id="275" r:id="rId26"/>
    <p:sldId id="277" r:id="rId27"/>
    <p:sldId id="278" r:id="rId28"/>
    <p:sldId id="279" r:id="rId29"/>
    <p:sldId id="280" r:id="rId30"/>
    <p:sldId id="281" r:id="rId31"/>
    <p:sldId id="28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24819-7D6D-4644-982D-735384861E00}" type="datetimeFigureOut">
              <a:rPr lang="nl-BE" smtClean="0"/>
              <a:t>1/02/2017</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97DFA-78CA-4F32-B189-9118E84FD4A7}" type="slidenum">
              <a:rPr lang="nl-BE" smtClean="0"/>
              <a:t>‹nr.›</a:t>
            </a:fld>
            <a:endParaRPr lang="nl-BE"/>
          </a:p>
        </p:txBody>
      </p:sp>
    </p:spTree>
    <p:extLst>
      <p:ext uri="{BB962C8B-B14F-4D97-AF65-F5344CB8AC3E}">
        <p14:creationId xmlns:p14="http://schemas.microsoft.com/office/powerpoint/2010/main" val="401876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7397DFA-78CA-4F32-B189-9118E84FD4A7}" type="slidenum">
              <a:rPr lang="nl-BE" smtClean="0"/>
              <a:t>1</a:t>
            </a:fld>
            <a:endParaRPr lang="nl-BE"/>
          </a:p>
        </p:txBody>
      </p:sp>
    </p:spTree>
    <p:extLst>
      <p:ext uri="{BB962C8B-B14F-4D97-AF65-F5344CB8AC3E}">
        <p14:creationId xmlns:p14="http://schemas.microsoft.com/office/powerpoint/2010/main" val="1987242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smtClean="0"/>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25518A9-B687-4302-9395-2322403C665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A99A684-0CB7-41E9-A4DF-5D1C2CA5BF6F}"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EDD7C35-9E19-4518-A4B2-3B09CD8CC75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196DA8-8897-4DDF-BFB6-5D83863C837A}"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DCBBA708-C5F0-412D-90E2-1919F0D196AE}"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A9C8F8FA-EF43-4642-9368-3F4E33039BD9}"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2/1/2017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EB9C5D3-0140-4E75-8D7F-C0623D06DFD7}"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80322" y="3030008"/>
            <a:ext cx="4698355"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3AE0757-B101-4811-9189-10EB2F458E2D}"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EBDC078-589F-40E3-816C-EE21D62B5BBA}"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2/1/2017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elinkarmoede.b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amenlevingsopbouw-antwerpenstad.be/" TargetMode="External"/><Relationship Id="rId2" Type="http://schemas.openxmlformats.org/officeDocument/2006/relationships/hyperlink" Target="http://www.netwerktegenarmoede.be/" TargetMode="External"/><Relationship Id="rId1" Type="http://schemas.openxmlformats.org/officeDocument/2006/relationships/slideLayout" Target="../slideLayouts/slideLayout2.xml"/><Relationship Id="rId5" Type="http://schemas.openxmlformats.org/officeDocument/2006/relationships/hyperlink" Target="http://www.desocialekaart.be/" TargetMode="External"/><Relationship Id="rId4" Type="http://schemas.openxmlformats.org/officeDocument/2006/relationships/hyperlink" Target="http://www.samenlevingsopbouw-antwerpenprovincie.b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Kansarmen &amp; verenigingsleven</a:t>
            </a:r>
            <a:endParaRPr lang="nl-BE" dirty="0"/>
          </a:p>
        </p:txBody>
      </p:sp>
      <p:sp>
        <p:nvSpPr>
          <p:cNvPr id="3" name="Ondertitel 2"/>
          <p:cNvSpPr>
            <a:spLocks noGrp="1"/>
          </p:cNvSpPr>
          <p:nvPr>
            <p:ph type="subTitle" idx="1"/>
          </p:nvPr>
        </p:nvSpPr>
        <p:spPr/>
        <p:txBody>
          <a:bodyPr/>
          <a:lstStyle/>
          <a:p>
            <a:r>
              <a:rPr lang="nl-BE" dirty="0" smtClean="0"/>
              <a:t>Van Parys Aaron</a:t>
            </a:r>
            <a:endParaRPr lang="nl-BE" dirty="0"/>
          </a:p>
        </p:txBody>
      </p:sp>
    </p:spTree>
    <p:extLst>
      <p:ext uri="{BB962C8B-B14F-4D97-AF65-F5344CB8AC3E}">
        <p14:creationId xmlns:p14="http://schemas.microsoft.com/office/powerpoint/2010/main" val="2348933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Beschikbaarheid</a:t>
            </a:r>
            <a:br>
              <a:rPr lang="nl-BE" dirty="0"/>
            </a:br>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b="1" dirty="0" smtClean="0"/>
              <a:t>Beschikbaarheid </a:t>
            </a:r>
            <a:r>
              <a:rPr lang="nl-BE" b="1" dirty="0"/>
              <a:t>wil zeggen dat het aanbod beschikbaar is zonder voorafgaande toelatingsvereisten, maar ook dat stabiele, persoonlijke relaties kunnen uitgebouwd worden met de begeleiding</a:t>
            </a:r>
            <a:r>
              <a:rPr lang="nl-BE" b="1" dirty="0" smtClean="0"/>
              <a:t>.</a:t>
            </a:r>
          </a:p>
          <a:p>
            <a:pPr marL="0" indent="0">
              <a:buNone/>
            </a:pPr>
            <a:endParaRPr lang="nl-BE" b="1" dirty="0"/>
          </a:p>
          <a:p>
            <a:pPr marL="723900" indent="-723900"/>
            <a:r>
              <a:rPr lang="nl-BE" b="1" dirty="0" smtClean="0"/>
              <a:t>Welke </a:t>
            </a:r>
            <a:r>
              <a:rPr lang="nl-BE" b="1" dirty="0"/>
              <a:t>kanalen zijn er? Mail. Sociale media. Gsm. Flyers. Affiches. Mondreclame. Media.</a:t>
            </a:r>
          </a:p>
          <a:p>
            <a:pPr marL="723900" indent="-723900"/>
            <a:r>
              <a:rPr lang="nl-BE" b="1" dirty="0" smtClean="0"/>
              <a:t>Eenvoudig </a:t>
            </a:r>
            <a:r>
              <a:rPr lang="nl-BE" b="1" dirty="0"/>
              <a:t>om in te schrijven? Hulp bij inschrijvingen? </a:t>
            </a:r>
          </a:p>
          <a:p>
            <a:pPr marL="723900" indent="-723900"/>
            <a:r>
              <a:rPr lang="nl-BE" b="1" dirty="0" smtClean="0"/>
              <a:t>Geef </a:t>
            </a:r>
            <a:r>
              <a:rPr lang="nl-BE" b="1" dirty="0"/>
              <a:t>informatie over het inschrijvingsbeleid. Wanneer moet je ten laatste inschrijven voor een activiteit? Hoeveel (vrije) plaatsen zijn er? Vermeld wanneer </a:t>
            </a:r>
            <a:r>
              <a:rPr lang="nl-BE" b="1" dirty="0" smtClean="0"/>
              <a:t>het </a:t>
            </a:r>
            <a:r>
              <a:rPr lang="nl-BE" b="1" dirty="0"/>
              <a:t>volzet is. Welke administratie is nodig?</a:t>
            </a:r>
          </a:p>
          <a:p>
            <a:pPr marL="0" indent="0">
              <a:buNone/>
            </a:pPr>
            <a:endParaRPr lang="nl-BE" dirty="0"/>
          </a:p>
        </p:txBody>
      </p:sp>
    </p:spTree>
    <p:extLst>
      <p:ext uri="{BB962C8B-B14F-4D97-AF65-F5344CB8AC3E}">
        <p14:creationId xmlns:p14="http://schemas.microsoft.com/office/powerpoint/2010/main" val="1688534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Beschikbaarheid</a:t>
            </a:r>
            <a:endParaRPr lang="nl-BE" dirty="0"/>
          </a:p>
        </p:txBody>
      </p:sp>
      <p:sp>
        <p:nvSpPr>
          <p:cNvPr id="3" name="Tijdelijke aanduiding voor inhoud 2"/>
          <p:cNvSpPr>
            <a:spLocks noGrp="1"/>
          </p:cNvSpPr>
          <p:nvPr>
            <p:ph idx="1"/>
          </p:nvPr>
        </p:nvSpPr>
        <p:spPr>
          <a:xfrm>
            <a:off x="680321" y="2336872"/>
            <a:ext cx="9613861" cy="4029421"/>
          </a:xfrm>
        </p:spPr>
        <p:txBody>
          <a:bodyPr>
            <a:normAutofit fontScale="92500" lnSpcReduction="20000"/>
          </a:bodyPr>
          <a:lstStyle/>
          <a:p>
            <a:pPr marL="449263" indent="-449263"/>
            <a:r>
              <a:rPr lang="nl-BE" sz="2600" dirty="0"/>
              <a:t>In welke mate is men flexibel in regels en voorwaarden?</a:t>
            </a:r>
          </a:p>
          <a:p>
            <a:pPr marL="449263" indent="-449263"/>
            <a:r>
              <a:rPr lang="nl-BE" sz="2600" dirty="0" smtClean="0"/>
              <a:t>Geef </a:t>
            </a:r>
            <a:r>
              <a:rPr lang="nl-BE" sz="2600" dirty="0"/>
              <a:t>informatie over randvoorwaarden: Wordt er een stipte aanwezigheid verwacht? Is er een wekelijks engagement of kan men sporadisch deelnemen? In wat voor groep komt men terecht? Zijn de groepen gemengd (jongens/meisjes)? Welk </a:t>
            </a:r>
            <a:r>
              <a:rPr lang="nl-BE" sz="2600" dirty="0" smtClean="0"/>
              <a:t>eten/drank </a:t>
            </a:r>
            <a:r>
              <a:rPr lang="nl-BE" sz="2600" dirty="0"/>
              <a:t>is voorzien?</a:t>
            </a:r>
          </a:p>
          <a:p>
            <a:pPr marL="449263" indent="-449263"/>
            <a:r>
              <a:rPr lang="nl-BE" sz="2600" dirty="0" smtClean="0"/>
              <a:t>Kies </a:t>
            </a:r>
            <a:r>
              <a:rPr lang="nl-BE" sz="2600" dirty="0"/>
              <a:t>een tijdstip dat past bij de doelgroep. Woensdagnamiddag is een slecht moment voor ouders met kinderen, terwijl ’s avonds in het donker dan weer niet uitnodigend is voor ouderen. Let ook op belangrijke evenementen (kermis, WK voetbal, </a:t>
            </a:r>
            <a:r>
              <a:rPr lang="nl-BE" sz="2600" dirty="0" smtClean="0"/>
              <a:t>…), dag </a:t>
            </a:r>
            <a:r>
              <a:rPr lang="nl-BE" sz="2600" dirty="0"/>
              <a:t>(babysit)/ avond (vervoer)</a:t>
            </a:r>
          </a:p>
          <a:p>
            <a:pPr marL="449263" indent="-449263"/>
            <a:r>
              <a:rPr lang="nl-BE" sz="2600" dirty="0" smtClean="0"/>
              <a:t>Laat </a:t>
            </a:r>
            <a:r>
              <a:rPr lang="nl-BE" sz="2600" dirty="0"/>
              <a:t>voor kinderen uren aansluiten op de schooluren. </a:t>
            </a:r>
          </a:p>
          <a:p>
            <a:pPr marL="449263" indent="-449263"/>
            <a:r>
              <a:rPr lang="nl-BE" sz="2600" dirty="0" smtClean="0"/>
              <a:t>Maak </a:t>
            </a:r>
            <a:r>
              <a:rPr lang="nl-BE" sz="2600" dirty="0"/>
              <a:t>gebruik van infrastructuur van scholen</a:t>
            </a:r>
            <a:r>
              <a:rPr lang="nl-BE" sz="2600" dirty="0" smtClean="0"/>
              <a:t>.</a:t>
            </a:r>
            <a:r>
              <a:rPr lang="nl-BE" dirty="0"/>
              <a:t>	</a:t>
            </a:r>
          </a:p>
        </p:txBody>
      </p:sp>
    </p:spTree>
    <p:extLst>
      <p:ext uri="{BB962C8B-B14F-4D97-AF65-F5344CB8AC3E}">
        <p14:creationId xmlns:p14="http://schemas.microsoft.com/office/powerpoint/2010/main" val="418860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Beschikbaarheid</a:t>
            </a:r>
            <a:endParaRPr lang="nl-BE" dirty="0"/>
          </a:p>
        </p:txBody>
      </p:sp>
      <p:sp>
        <p:nvSpPr>
          <p:cNvPr id="3" name="Tijdelijke aanduiding voor inhoud 2"/>
          <p:cNvSpPr>
            <a:spLocks noGrp="1"/>
          </p:cNvSpPr>
          <p:nvPr>
            <p:ph idx="1"/>
          </p:nvPr>
        </p:nvSpPr>
        <p:spPr>
          <a:xfrm>
            <a:off x="680321" y="2336873"/>
            <a:ext cx="9613861" cy="4201950"/>
          </a:xfrm>
        </p:spPr>
        <p:txBody>
          <a:bodyPr>
            <a:normAutofit fontScale="47500" lnSpcReduction="20000"/>
          </a:bodyPr>
          <a:lstStyle/>
          <a:p>
            <a:pPr marL="449263" indent="-449263"/>
            <a:r>
              <a:rPr lang="nl-BE" sz="5100" dirty="0" smtClean="0"/>
              <a:t>Hou </a:t>
            </a:r>
            <a:r>
              <a:rPr lang="nl-BE" sz="5100" dirty="0"/>
              <a:t>rekening met het geloof: geef te kennen dat je dit respecteert (religieuze feesten, tijd en ruimte om te bidden, rekening houden met ramadan, …)</a:t>
            </a:r>
          </a:p>
          <a:p>
            <a:pPr marL="449263" indent="-449263"/>
            <a:r>
              <a:rPr lang="nl-BE" sz="5100" dirty="0" smtClean="0"/>
              <a:t>Probeer </a:t>
            </a:r>
            <a:r>
              <a:rPr lang="nl-BE" sz="5100" dirty="0"/>
              <a:t>aandacht te hebben voor een staf waarin een diversiteit aan medewerkers aanwezig is, zodat zij verschillende kinderen/jongeren kunnen aanspreken en een vertrouwenspersoon kunnen zijn.</a:t>
            </a:r>
          </a:p>
          <a:p>
            <a:pPr marL="449263" indent="-449263"/>
            <a:r>
              <a:rPr lang="nl-BE" sz="5100" dirty="0" smtClean="0"/>
              <a:t>Hoe </a:t>
            </a:r>
            <a:r>
              <a:rPr lang="nl-BE" sz="5100" dirty="0"/>
              <a:t>en wanneer is de </a:t>
            </a:r>
            <a:r>
              <a:rPr lang="nl-BE" sz="5100" dirty="0" smtClean="0"/>
              <a:t>organisatie/begeleiding </a:t>
            </a:r>
            <a:r>
              <a:rPr lang="nl-BE" sz="5100" dirty="0"/>
              <a:t>aanspreekbaar? Is er een vaste persoon? Weten kinderen, jongeren en hun ouders bij wie ze terecht kunnen met vragen, problemen, feedback, …?</a:t>
            </a:r>
          </a:p>
          <a:p>
            <a:pPr marL="449263" indent="-449263"/>
            <a:r>
              <a:rPr lang="nl-BE" sz="5100" dirty="0" smtClean="0"/>
              <a:t>Zorg </a:t>
            </a:r>
            <a:r>
              <a:rPr lang="nl-BE" sz="5100" dirty="0"/>
              <a:t>er als vertrouwenspersoon voor dat je de leefwereld van je doelpubliek kent. Zo kan je inspelen op hun noden.</a:t>
            </a:r>
          </a:p>
          <a:p>
            <a:pPr marL="449263" indent="-449263"/>
            <a:r>
              <a:rPr lang="nl-BE" sz="5100" dirty="0" smtClean="0"/>
              <a:t>Leg </a:t>
            </a:r>
            <a:r>
              <a:rPr lang="nl-BE" sz="5100" dirty="0"/>
              <a:t>als vertrouwenspersoon van de organisatie contact met andere sleutelfiguren (uit de gemeenschap, uit de school, uit …). </a:t>
            </a:r>
          </a:p>
          <a:p>
            <a:endParaRPr lang="nl-BE" dirty="0"/>
          </a:p>
        </p:txBody>
      </p:sp>
    </p:spTree>
    <p:extLst>
      <p:ext uri="{BB962C8B-B14F-4D97-AF65-F5344CB8AC3E}">
        <p14:creationId xmlns:p14="http://schemas.microsoft.com/office/powerpoint/2010/main" val="312215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Betaalbaarheid</a:t>
            </a:r>
            <a:endParaRPr lang="nl-BE" dirty="0"/>
          </a:p>
        </p:txBody>
      </p:sp>
      <p:sp>
        <p:nvSpPr>
          <p:cNvPr id="3" name="Tijdelijke aanduiding voor inhoud 2"/>
          <p:cNvSpPr>
            <a:spLocks noGrp="1"/>
          </p:cNvSpPr>
          <p:nvPr>
            <p:ph idx="1"/>
          </p:nvPr>
        </p:nvSpPr>
        <p:spPr>
          <a:xfrm>
            <a:off x="680321" y="2336873"/>
            <a:ext cx="9613861" cy="4296840"/>
          </a:xfrm>
        </p:spPr>
        <p:txBody>
          <a:bodyPr>
            <a:normAutofit fontScale="92500" lnSpcReduction="20000"/>
          </a:bodyPr>
          <a:lstStyle/>
          <a:p>
            <a:pPr marL="620713" indent="-620713"/>
            <a:r>
              <a:rPr lang="nl-BE" b="1" dirty="0" smtClean="0"/>
              <a:t>Is </a:t>
            </a:r>
            <a:r>
              <a:rPr lang="nl-BE" b="1" dirty="0"/>
              <a:t>de prijs volgens de organisator betaalbaar of ook volgens zij voor wie het bedoeld is? </a:t>
            </a:r>
            <a:r>
              <a:rPr lang="nl-BE" b="1" dirty="0" smtClean="0"/>
              <a:t>Sommige </a:t>
            </a:r>
            <a:r>
              <a:rPr lang="nl-BE" b="1" dirty="0"/>
              <a:t>zijn gratis, andere betalend: zorg dat dit duidelijk is en dat mensen weten waarom prijzen variëren.</a:t>
            </a:r>
          </a:p>
          <a:p>
            <a:pPr marL="620713" indent="-620713"/>
            <a:r>
              <a:rPr lang="nl-BE" b="1" dirty="0" smtClean="0"/>
              <a:t>Geef </a:t>
            </a:r>
            <a:r>
              <a:rPr lang="nl-BE" b="1" dirty="0"/>
              <a:t>alle informatie over kostprijs en </a:t>
            </a:r>
            <a:r>
              <a:rPr lang="nl-BE" b="1" dirty="0" smtClean="0"/>
              <a:t>kortingsmogelijkheden. Hoe </a:t>
            </a:r>
            <a:r>
              <a:rPr lang="nl-BE" b="1" dirty="0"/>
              <a:t>bekomt men korting? Welke procedure moet gevolgd worden? Welke documenten zijn nodig? Wie zijn de contactpersonen? Wat zijn de deadlines? </a:t>
            </a:r>
          </a:p>
          <a:p>
            <a:pPr marL="620713" indent="-620713"/>
            <a:r>
              <a:rPr lang="nl-BE" b="1" dirty="0" smtClean="0"/>
              <a:t>Komt </a:t>
            </a:r>
            <a:r>
              <a:rPr lang="nl-BE" b="1" dirty="0"/>
              <a:t>de gemeente tussen in inschrijvingsgeld? Hoe werkt dat</a:t>
            </a:r>
            <a:r>
              <a:rPr lang="nl-BE" b="1" dirty="0" smtClean="0"/>
              <a:t>? </a:t>
            </a:r>
            <a:endParaRPr lang="nl-BE" b="1" dirty="0"/>
          </a:p>
          <a:p>
            <a:pPr marL="620713" indent="-620713"/>
            <a:r>
              <a:rPr lang="nl-BE" b="1" dirty="0" smtClean="0"/>
              <a:t>Hoe </a:t>
            </a:r>
            <a:r>
              <a:rPr lang="nl-BE" b="1" dirty="0"/>
              <a:t>wordt omgesprongen met het werken met gereduceerde tarieven? Worden mensen aangesproken? Zorg dat dit met respect gebeurt.</a:t>
            </a:r>
          </a:p>
          <a:p>
            <a:pPr marL="620713" indent="-620713"/>
            <a:r>
              <a:rPr lang="nl-BE" b="1" dirty="0" smtClean="0"/>
              <a:t>Wat </a:t>
            </a:r>
            <a:r>
              <a:rPr lang="nl-BE" b="1" dirty="0"/>
              <a:t>krijg je voor het bedrag dat je </a:t>
            </a:r>
            <a:r>
              <a:rPr lang="nl-BE" b="1" dirty="0" smtClean="0"/>
              <a:t>betaalt? Welke </a:t>
            </a:r>
            <a:r>
              <a:rPr lang="nl-BE" b="1" dirty="0"/>
              <a:t>extra kosten zijn er aan de activiteit verbonden? Bijvoorbeeld: sportuitrusting, uniform, lunchpakket, vervoer, </a:t>
            </a:r>
            <a:r>
              <a:rPr lang="nl-BE" b="1" dirty="0" smtClean="0"/>
              <a:t>…</a:t>
            </a:r>
            <a:endParaRPr lang="nl-BE" b="1" dirty="0"/>
          </a:p>
        </p:txBody>
      </p:sp>
    </p:spTree>
    <p:extLst>
      <p:ext uri="{BB962C8B-B14F-4D97-AF65-F5344CB8AC3E}">
        <p14:creationId xmlns:p14="http://schemas.microsoft.com/office/powerpoint/2010/main" val="1489612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Betaalbaarheid</a:t>
            </a:r>
            <a:endParaRPr lang="nl-BE" dirty="0"/>
          </a:p>
        </p:txBody>
      </p:sp>
      <p:sp>
        <p:nvSpPr>
          <p:cNvPr id="3" name="Tijdelijke aanduiding voor inhoud 2"/>
          <p:cNvSpPr>
            <a:spLocks noGrp="1"/>
          </p:cNvSpPr>
          <p:nvPr>
            <p:ph idx="1"/>
          </p:nvPr>
        </p:nvSpPr>
        <p:spPr>
          <a:xfrm>
            <a:off x="680321" y="2182483"/>
            <a:ext cx="9613861" cy="4485736"/>
          </a:xfrm>
        </p:spPr>
        <p:txBody>
          <a:bodyPr>
            <a:normAutofit fontScale="92500" lnSpcReduction="10000"/>
          </a:bodyPr>
          <a:lstStyle/>
          <a:p>
            <a:pPr marL="449263" indent="-449263"/>
            <a:r>
              <a:rPr lang="nl-BE" b="1" dirty="0"/>
              <a:t>Zorg voor ‘financiële flexibiliteit’ </a:t>
            </a:r>
            <a:r>
              <a:rPr lang="nl-BE" b="1" dirty="0" smtClean="0"/>
              <a:t>aangepast </a:t>
            </a:r>
            <a:r>
              <a:rPr lang="nl-BE" b="1" dirty="0"/>
              <a:t>aan de concrete situatie van het kind/de jongere of het gezin. Zo geven sommige verenigingen korting voor de aansluiting van </a:t>
            </a:r>
            <a:r>
              <a:rPr lang="nl-BE" b="1" dirty="0" smtClean="0"/>
              <a:t>leden </a:t>
            </a:r>
            <a:r>
              <a:rPr lang="nl-BE" b="1" dirty="0"/>
              <a:t>van eenzelfde gezin.</a:t>
            </a:r>
          </a:p>
          <a:p>
            <a:pPr marL="449263" indent="-449263"/>
            <a:r>
              <a:rPr lang="nl-BE" b="1" dirty="0"/>
              <a:t>Je kan ook een solidariteitsprincipe hanteren: leden die het moeilijk hebben, betalen minder en leden die er beter voor staan betalen meer. In sommige verenigingen worden leden in zeer specifieke gevallen volledig vrijgesteld van lidgeld. </a:t>
            </a:r>
            <a:endParaRPr lang="nl-BE" b="1" dirty="0" smtClean="0"/>
          </a:p>
          <a:p>
            <a:pPr marL="449263" indent="-449263"/>
            <a:r>
              <a:rPr lang="nl-BE" b="1" dirty="0"/>
              <a:t>S</a:t>
            </a:r>
            <a:r>
              <a:rPr lang="nl-BE" b="1" dirty="0" smtClean="0"/>
              <a:t>chakel </a:t>
            </a:r>
            <a:r>
              <a:rPr lang="nl-BE" b="1" dirty="0"/>
              <a:t>jongeren in als vrijwilliger in de vereniging, of als </a:t>
            </a:r>
            <a:r>
              <a:rPr lang="nl-BE" b="1" dirty="0" smtClean="0"/>
              <a:t>assistent.</a:t>
            </a:r>
            <a:endParaRPr lang="nl-BE" b="1" dirty="0"/>
          </a:p>
          <a:p>
            <a:pPr marL="449263" indent="-449263"/>
            <a:r>
              <a:rPr lang="nl-BE" b="1" dirty="0"/>
              <a:t>Zorg voor flexibiliteit op andere vlakken: uitrusting, bereikbaarheid (openbaar vervoer, mobiliteit van families), mogelijkheden tot opvang voor andere kinderen uit het gezin, kosteloze proefperiode, …</a:t>
            </a:r>
          </a:p>
          <a:p>
            <a:pPr marL="449263" indent="-449263"/>
            <a:r>
              <a:rPr lang="nl-BE" b="1" dirty="0"/>
              <a:t>Vrije bijdrage zorgt soms voor extra druk.</a:t>
            </a:r>
          </a:p>
        </p:txBody>
      </p:sp>
    </p:spTree>
    <p:extLst>
      <p:ext uri="{BB962C8B-B14F-4D97-AF65-F5344CB8AC3E}">
        <p14:creationId xmlns:p14="http://schemas.microsoft.com/office/powerpoint/2010/main" val="735055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Bruikbaarheid</a:t>
            </a:r>
            <a:br>
              <a:rPr lang="nl-BE" dirty="0"/>
            </a:br>
            <a:endParaRPr lang="nl-BE" dirty="0"/>
          </a:p>
        </p:txBody>
      </p:sp>
      <p:sp>
        <p:nvSpPr>
          <p:cNvPr id="3" name="Tijdelijke aanduiding voor inhoud 2"/>
          <p:cNvSpPr>
            <a:spLocks noGrp="1"/>
          </p:cNvSpPr>
          <p:nvPr>
            <p:ph idx="1"/>
          </p:nvPr>
        </p:nvSpPr>
        <p:spPr/>
        <p:txBody>
          <a:bodyPr>
            <a:normAutofit/>
          </a:bodyPr>
          <a:lstStyle/>
          <a:p>
            <a:pPr marL="0" indent="0">
              <a:buNone/>
            </a:pPr>
            <a:r>
              <a:rPr lang="nl-BE" dirty="0" smtClean="0"/>
              <a:t>Bruikbaarheid </a:t>
            </a:r>
            <a:r>
              <a:rPr lang="nl-BE" dirty="0"/>
              <a:t>houdt verband met het aanbod: verandert dat iets concreet? Vinden mensen er ondersteuning in door deel te nemen?</a:t>
            </a:r>
          </a:p>
          <a:p>
            <a:pPr marL="534988" indent="-534988"/>
            <a:r>
              <a:rPr lang="nl-BE" dirty="0" smtClean="0"/>
              <a:t>Voor </a:t>
            </a:r>
            <a:r>
              <a:rPr lang="nl-BE" dirty="0"/>
              <a:t>wie is het aanbod bedoeld?</a:t>
            </a:r>
          </a:p>
          <a:p>
            <a:pPr marL="534988" indent="-534988"/>
            <a:r>
              <a:rPr lang="nl-BE" dirty="0" smtClean="0"/>
              <a:t>Speelt </a:t>
            </a:r>
            <a:r>
              <a:rPr lang="nl-BE" dirty="0"/>
              <a:t>het aanbod in op vragen/noden?</a:t>
            </a:r>
          </a:p>
          <a:p>
            <a:pPr marL="534988" indent="-534988"/>
            <a:r>
              <a:rPr lang="nl-BE" dirty="0" smtClean="0"/>
              <a:t>Geef </a:t>
            </a:r>
            <a:r>
              <a:rPr lang="nl-BE" dirty="0"/>
              <a:t>informatie en concrete aanknopingspunten m.b.t. winsten en leerkansen. </a:t>
            </a:r>
            <a:r>
              <a:rPr lang="nl-BE" dirty="0" smtClean="0"/>
              <a:t>Bijvoorbeeld: </a:t>
            </a:r>
            <a:r>
              <a:rPr lang="nl-BE" dirty="0"/>
              <a:t>het belang van ontspanning, de mogelijkheid om vrienden te maken, Nederlands oefenen, leren doorzetten, vaardigheden ontwikkelen, </a:t>
            </a:r>
            <a:r>
              <a:rPr lang="nl-BE" dirty="0" smtClean="0"/>
              <a:t>…</a:t>
            </a:r>
            <a:endParaRPr lang="nl-BE" dirty="0"/>
          </a:p>
        </p:txBody>
      </p:sp>
    </p:spTree>
    <p:extLst>
      <p:ext uri="{BB962C8B-B14F-4D97-AF65-F5344CB8AC3E}">
        <p14:creationId xmlns:p14="http://schemas.microsoft.com/office/powerpoint/2010/main" val="670765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Begrijpbaarheid</a:t>
            </a:r>
            <a:endParaRPr lang="nl-BE" dirty="0"/>
          </a:p>
        </p:txBody>
      </p:sp>
      <p:sp>
        <p:nvSpPr>
          <p:cNvPr id="3" name="Tijdelijke aanduiding voor inhoud 2"/>
          <p:cNvSpPr>
            <a:spLocks noGrp="1"/>
          </p:cNvSpPr>
          <p:nvPr>
            <p:ph idx="1"/>
          </p:nvPr>
        </p:nvSpPr>
        <p:spPr>
          <a:xfrm>
            <a:off x="379563" y="2501660"/>
            <a:ext cx="9914620" cy="3260785"/>
          </a:xfrm>
        </p:spPr>
        <p:txBody>
          <a:bodyPr>
            <a:normAutofit/>
          </a:bodyPr>
          <a:lstStyle/>
          <a:p>
            <a:pPr marL="620713" indent="-620713"/>
            <a:r>
              <a:rPr lang="nl-BE" b="1" dirty="0" smtClean="0"/>
              <a:t>Is </a:t>
            </a:r>
            <a:r>
              <a:rPr lang="nl-BE" b="1" dirty="0"/>
              <a:t>duidelijk wat aangeboden wordt en waarom? Geef informatie over wat een vrijetijdsactiviteit juist inhoudt.</a:t>
            </a:r>
          </a:p>
          <a:p>
            <a:pPr marL="620713" indent="-620713"/>
            <a:r>
              <a:rPr lang="nl-BE" b="1" dirty="0" smtClean="0"/>
              <a:t>Expliciteer </a:t>
            </a:r>
            <a:r>
              <a:rPr lang="nl-BE" b="1" dirty="0"/>
              <a:t>evidenties: informatie over afspraken en regels, informatie over de aard van de activiteiten, informatie over de begeleiding (wie </a:t>
            </a:r>
            <a:r>
              <a:rPr lang="nl-BE" b="1" dirty="0" smtClean="0"/>
              <a:t>begeleidt, </a:t>
            </a:r>
            <a:r>
              <a:rPr lang="nl-BE" b="1" dirty="0"/>
              <a:t>wat is hun verantwoordelijkheid, …), informatie over de locatie, informatie over de taal, informatie over eten en drinken, informatie over wat begeleiders doen als er iets gebeurt met een kind/jongere, </a:t>
            </a:r>
            <a:r>
              <a:rPr lang="nl-BE" b="1" dirty="0" smtClean="0"/>
              <a:t>…</a:t>
            </a:r>
            <a:endParaRPr lang="nl-BE" b="1" dirty="0"/>
          </a:p>
        </p:txBody>
      </p:sp>
    </p:spTree>
    <p:extLst>
      <p:ext uri="{BB962C8B-B14F-4D97-AF65-F5344CB8AC3E}">
        <p14:creationId xmlns:p14="http://schemas.microsoft.com/office/powerpoint/2010/main" val="2178001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Begrijpbaarheid</a:t>
            </a:r>
            <a:endParaRPr lang="nl-BE" dirty="0"/>
          </a:p>
        </p:txBody>
      </p:sp>
      <p:sp>
        <p:nvSpPr>
          <p:cNvPr id="3" name="Tijdelijke aanduiding voor inhoud 2"/>
          <p:cNvSpPr>
            <a:spLocks noGrp="1"/>
          </p:cNvSpPr>
          <p:nvPr>
            <p:ph idx="1"/>
          </p:nvPr>
        </p:nvSpPr>
        <p:spPr>
          <a:xfrm>
            <a:off x="680321" y="2104845"/>
            <a:ext cx="9914620" cy="4261449"/>
          </a:xfrm>
        </p:spPr>
        <p:txBody>
          <a:bodyPr>
            <a:normAutofit/>
          </a:bodyPr>
          <a:lstStyle/>
          <a:p>
            <a:pPr marL="620713" indent="-620713"/>
            <a:r>
              <a:rPr lang="nl-BE" b="1" dirty="0" smtClean="0"/>
              <a:t>Expliciteer </a:t>
            </a:r>
            <a:r>
              <a:rPr lang="nl-BE" b="1" dirty="0"/>
              <a:t>wat ouders kunnen verwachten van het aanbod en communiceer de verwachtingen van de aanbieder. Organiseer toonmomenten om ouders te tonen wat er gebeurt binnen de vereniging/organisatie. Leg uit hoe activiteiten opgebouwd zijn.</a:t>
            </a:r>
          </a:p>
          <a:p>
            <a:pPr marL="620713" indent="-620713"/>
            <a:r>
              <a:rPr lang="nl-BE" b="1" dirty="0" smtClean="0"/>
              <a:t>Heb </a:t>
            </a:r>
            <a:r>
              <a:rPr lang="nl-BE" b="1" dirty="0"/>
              <a:t>aandacht voor culturele gevoeligheden.</a:t>
            </a:r>
          </a:p>
          <a:p>
            <a:pPr marL="620713" indent="-620713"/>
            <a:r>
              <a:rPr lang="nl-BE" b="1" dirty="0" smtClean="0"/>
              <a:t>Bevraag ouders </a:t>
            </a:r>
            <a:r>
              <a:rPr lang="nl-BE" b="1" dirty="0"/>
              <a:t>over hun verwachtingen, wensen, bezorgdheden … </a:t>
            </a:r>
          </a:p>
          <a:p>
            <a:pPr marL="620713" indent="-620713"/>
            <a:r>
              <a:rPr lang="nl-BE" b="1" dirty="0" smtClean="0"/>
              <a:t>Nodig </a:t>
            </a:r>
            <a:r>
              <a:rPr lang="nl-BE" b="1" dirty="0"/>
              <a:t>ouders uit op belangrijke momenten. Geef ouders ruimte om te helpen (indien ze dit willen).</a:t>
            </a:r>
          </a:p>
        </p:txBody>
      </p:sp>
    </p:spTree>
    <p:extLst>
      <p:ext uri="{BB962C8B-B14F-4D97-AF65-F5344CB8AC3E}">
        <p14:creationId xmlns:p14="http://schemas.microsoft.com/office/powerpoint/2010/main" val="288969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Talige drempel</a:t>
            </a:r>
            <a:br>
              <a:rPr lang="nl-BE" dirty="0"/>
            </a:br>
            <a:endParaRPr lang="nl-BE" dirty="0"/>
          </a:p>
        </p:txBody>
      </p:sp>
      <p:sp>
        <p:nvSpPr>
          <p:cNvPr id="3" name="Tijdelijke aanduiding voor inhoud 2"/>
          <p:cNvSpPr>
            <a:spLocks noGrp="1"/>
          </p:cNvSpPr>
          <p:nvPr>
            <p:ph idx="1"/>
          </p:nvPr>
        </p:nvSpPr>
        <p:spPr>
          <a:xfrm>
            <a:off x="680321" y="2336872"/>
            <a:ext cx="9613861" cy="4236455"/>
          </a:xfrm>
        </p:spPr>
        <p:txBody>
          <a:bodyPr>
            <a:noAutofit/>
          </a:bodyPr>
          <a:lstStyle/>
          <a:p>
            <a:pPr marL="449263" indent="-449263"/>
            <a:r>
              <a:rPr lang="nl-BE" b="1" dirty="0" smtClean="0"/>
              <a:t>Duidelijke </a:t>
            </a:r>
            <a:r>
              <a:rPr lang="nl-BE" b="1" dirty="0"/>
              <a:t>communicatie is belangrijker dan ooit in een diverse omgeving. Veel misverstanden ontstaan omdat mensen dingen evident vinden en ze niet uitspreken.</a:t>
            </a:r>
          </a:p>
          <a:p>
            <a:pPr marL="449263" indent="-449263"/>
            <a:r>
              <a:rPr lang="nl-BE" b="1" dirty="0" smtClean="0"/>
              <a:t>Denk </a:t>
            </a:r>
            <a:r>
              <a:rPr lang="nl-BE" b="1" dirty="0"/>
              <a:t>na over vormgeving van folders: duidelijk en herkenbaar. Communiceer op eenzelfde wijze vanuit verschillende organisaties. </a:t>
            </a:r>
          </a:p>
          <a:p>
            <a:pPr marL="449263" indent="-449263"/>
            <a:r>
              <a:rPr lang="nl-BE" b="1" dirty="0"/>
              <a:t>Werk met universele pictogrammen en een basiswoordenschat Nederlands. Gebruik korte zinnen.</a:t>
            </a:r>
          </a:p>
          <a:p>
            <a:pPr marL="449263" indent="-449263"/>
            <a:r>
              <a:rPr lang="nl-BE" b="1" dirty="0" smtClean="0"/>
              <a:t>Vermijd </a:t>
            </a:r>
            <a:r>
              <a:rPr lang="nl-BE" b="1" dirty="0"/>
              <a:t>kromtaal tijdens activiteiten, gebruik gebaren, gebruik eenvoudige en duidelijke taal, creëer een vaste structuur en routine</a:t>
            </a:r>
            <a:r>
              <a:rPr lang="nl-BE" b="1" dirty="0" smtClean="0"/>
              <a:t>.</a:t>
            </a:r>
            <a:endParaRPr lang="nl-BE" b="1" dirty="0"/>
          </a:p>
        </p:txBody>
      </p:sp>
    </p:spTree>
    <p:extLst>
      <p:ext uri="{BB962C8B-B14F-4D97-AF65-F5344CB8AC3E}">
        <p14:creationId xmlns:p14="http://schemas.microsoft.com/office/powerpoint/2010/main" val="1308310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Talige drempel</a:t>
            </a:r>
            <a:br>
              <a:rPr lang="nl-BE" dirty="0"/>
            </a:br>
            <a:endParaRPr lang="nl-BE" dirty="0"/>
          </a:p>
        </p:txBody>
      </p:sp>
      <p:sp>
        <p:nvSpPr>
          <p:cNvPr id="3" name="Tijdelijke aanduiding voor inhoud 2"/>
          <p:cNvSpPr>
            <a:spLocks noGrp="1"/>
          </p:cNvSpPr>
          <p:nvPr>
            <p:ph idx="1"/>
          </p:nvPr>
        </p:nvSpPr>
        <p:spPr/>
        <p:txBody>
          <a:bodyPr>
            <a:noAutofit/>
          </a:bodyPr>
          <a:lstStyle/>
          <a:p>
            <a:pPr marL="449263" indent="-449263"/>
            <a:r>
              <a:rPr lang="nl-BE" b="1" dirty="0" smtClean="0"/>
              <a:t>Herhaal  </a:t>
            </a:r>
            <a:r>
              <a:rPr lang="nl-BE" b="1" dirty="0"/>
              <a:t>regelmatig de boodschap via verschillende kanalen. </a:t>
            </a:r>
          </a:p>
          <a:p>
            <a:pPr marL="449263" indent="-449263"/>
            <a:r>
              <a:rPr lang="nl-BE" b="1" dirty="0" smtClean="0"/>
              <a:t>Overlaad </a:t>
            </a:r>
            <a:r>
              <a:rPr lang="nl-BE" b="1" dirty="0"/>
              <a:t>kinderen, jongeren en ouders niet met drukwerk. Spreek hen ook persoonlijk aan en geef hen </a:t>
            </a:r>
            <a:r>
              <a:rPr lang="nl-BE" b="1" dirty="0" smtClean="0"/>
              <a:t>zelf </a:t>
            </a:r>
            <a:r>
              <a:rPr lang="nl-BE" b="1" dirty="0"/>
              <a:t>een brochure ter ondersteuning. Zo breng je een duidelijke boodschap.</a:t>
            </a:r>
          </a:p>
          <a:p>
            <a:pPr marL="449263" indent="-449263"/>
            <a:r>
              <a:rPr lang="nl-BE" b="1" dirty="0" smtClean="0"/>
              <a:t>Wat </a:t>
            </a:r>
            <a:r>
              <a:rPr lang="nl-BE" b="1" dirty="0"/>
              <a:t>je zegt is maar een klein deel van de communicatie. Hoe je iets zegt is veel belangrijker. Zeker wanneer je geen gemeenschappelijke taal hebt, moet je je bewust zijn van je lichaamstaal</a:t>
            </a:r>
            <a:r>
              <a:rPr lang="nl-BE" b="1" dirty="0" smtClean="0"/>
              <a:t>.</a:t>
            </a:r>
            <a:endParaRPr lang="nl-BE" b="1" dirty="0"/>
          </a:p>
        </p:txBody>
      </p:sp>
    </p:spTree>
    <p:extLst>
      <p:ext uri="{BB962C8B-B14F-4D97-AF65-F5344CB8AC3E}">
        <p14:creationId xmlns:p14="http://schemas.microsoft.com/office/powerpoint/2010/main" val="47806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Kansarmen en verenigingsleven</a:t>
            </a:r>
            <a:endParaRPr lang="nl-BE" dirty="0"/>
          </a:p>
        </p:txBody>
      </p:sp>
      <p:sp>
        <p:nvSpPr>
          <p:cNvPr id="3" name="Tijdelijke aanduiding voor inhoud 2"/>
          <p:cNvSpPr>
            <a:spLocks noGrp="1"/>
          </p:cNvSpPr>
          <p:nvPr>
            <p:ph idx="1"/>
          </p:nvPr>
        </p:nvSpPr>
        <p:spPr/>
        <p:txBody>
          <a:bodyPr/>
          <a:lstStyle/>
          <a:p>
            <a:pPr marL="534988" indent="-534988"/>
            <a:r>
              <a:rPr lang="nl-BE" b="1" dirty="0" smtClean="0"/>
              <a:t>Waarom kansarmen betrekken?</a:t>
            </a:r>
          </a:p>
          <a:p>
            <a:pPr marL="534988" indent="-534988"/>
            <a:r>
              <a:rPr lang="nl-BE" b="1" dirty="0" smtClean="0"/>
              <a:t>Groepen bereiken</a:t>
            </a:r>
          </a:p>
          <a:p>
            <a:pPr marL="534988" indent="-534988"/>
            <a:r>
              <a:rPr lang="nl-BE" b="1" dirty="0"/>
              <a:t>R</a:t>
            </a:r>
            <a:r>
              <a:rPr lang="nl-BE" b="1" dirty="0" smtClean="0"/>
              <a:t>andvoorwaarden</a:t>
            </a:r>
          </a:p>
          <a:p>
            <a:pPr marL="534988" indent="-534988"/>
            <a:r>
              <a:rPr lang="nl-BE" b="1" dirty="0" smtClean="0"/>
              <a:t>Vanuit armoedeperspectief</a:t>
            </a:r>
            <a:endParaRPr lang="nl-BE" b="1" dirty="0"/>
          </a:p>
        </p:txBody>
      </p:sp>
    </p:spTree>
    <p:extLst>
      <p:ext uri="{BB962C8B-B14F-4D97-AF65-F5344CB8AC3E}">
        <p14:creationId xmlns:p14="http://schemas.microsoft.com/office/powerpoint/2010/main" val="4083616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Vanuit armoede perspectief</a:t>
            </a:r>
            <a:endParaRPr lang="nl-BE" dirty="0"/>
          </a:p>
        </p:txBody>
      </p:sp>
      <p:sp>
        <p:nvSpPr>
          <p:cNvPr id="3" name="Tijdelijke aanduiding voor inhoud 2"/>
          <p:cNvSpPr>
            <a:spLocks noGrp="1"/>
          </p:cNvSpPr>
          <p:nvPr>
            <p:ph idx="1"/>
          </p:nvPr>
        </p:nvSpPr>
        <p:spPr>
          <a:xfrm>
            <a:off x="680321" y="2336872"/>
            <a:ext cx="9613861" cy="4236455"/>
          </a:xfrm>
        </p:spPr>
        <p:txBody>
          <a:bodyPr>
            <a:normAutofit lnSpcReduction="10000"/>
          </a:bodyPr>
          <a:lstStyle/>
          <a:p>
            <a:pPr marL="0" indent="0">
              <a:buNone/>
            </a:pPr>
            <a:r>
              <a:rPr lang="nl-BE" b="1" dirty="0" smtClean="0"/>
              <a:t>Armoededefinitie Jan </a:t>
            </a:r>
            <a:r>
              <a:rPr lang="nl-BE" b="1" dirty="0" err="1" smtClean="0"/>
              <a:t>Vrancken</a:t>
            </a:r>
            <a:r>
              <a:rPr lang="nl-BE" b="1" dirty="0"/>
              <a:t>: Armoede wordt altijd gedefinieerd binnen een samenleving en vanuit haar waarden en huidige normen. </a:t>
            </a:r>
            <a:r>
              <a:rPr lang="nl-BE" b="1" dirty="0" smtClean="0"/>
              <a:t>Vier </a:t>
            </a:r>
            <a:r>
              <a:rPr lang="nl-BE" b="1" dirty="0"/>
              <a:t>dimensies zijn bepalend: </a:t>
            </a:r>
          </a:p>
          <a:p>
            <a:pPr marL="811213" indent="-457200">
              <a:buFont typeface="+mj-lt"/>
              <a:buAutoNum type="arabicPeriod"/>
            </a:pPr>
            <a:r>
              <a:rPr lang="nl-BE" b="1" dirty="0" smtClean="0"/>
              <a:t>“Tijd”: </a:t>
            </a:r>
            <a:r>
              <a:rPr lang="nl-BE" b="1" dirty="0"/>
              <a:t>hiermee wordt verwezen naar het dynamische karakter en de reproductie van de armoede. </a:t>
            </a:r>
          </a:p>
          <a:p>
            <a:pPr marL="811213" indent="-457200">
              <a:buFont typeface="+mj-lt"/>
              <a:buAutoNum type="arabicPeriod"/>
            </a:pPr>
            <a:r>
              <a:rPr lang="nl-BE" b="1" dirty="0" smtClean="0"/>
              <a:t>“Hoogte”: </a:t>
            </a:r>
            <a:r>
              <a:rPr lang="nl-BE" b="1" dirty="0"/>
              <a:t>wordt verbonden met de omvang van armoede. De vraag is hierbij: hoeveel mensen leven in </a:t>
            </a:r>
            <a:r>
              <a:rPr lang="nl-BE" b="1" dirty="0" smtClean="0"/>
              <a:t>armoede? </a:t>
            </a:r>
            <a:endParaRPr lang="nl-BE" b="1" dirty="0"/>
          </a:p>
          <a:p>
            <a:pPr marL="811213" indent="-457200">
              <a:buFont typeface="+mj-lt"/>
              <a:buAutoNum type="arabicPeriod"/>
            </a:pPr>
            <a:r>
              <a:rPr lang="nl-BE" b="1" dirty="0" smtClean="0"/>
              <a:t>“Breedte”: dit is </a:t>
            </a:r>
            <a:r>
              <a:rPr lang="nl-BE" b="1" dirty="0"/>
              <a:t>de vraag naar de verschillende levensdomeinen waarop armoede zich kan manifesteren. </a:t>
            </a:r>
          </a:p>
          <a:p>
            <a:pPr marL="811213" indent="-457200">
              <a:buFont typeface="+mj-lt"/>
              <a:buAutoNum type="arabicPeriod"/>
            </a:pPr>
            <a:r>
              <a:rPr lang="nl-BE" b="1" dirty="0" smtClean="0"/>
              <a:t>“Diepte”: </a:t>
            </a:r>
            <a:r>
              <a:rPr lang="nl-BE" b="1" dirty="0"/>
              <a:t>verwijst naar de cumulatie en verwevenheid van ongelijkheden en </a:t>
            </a:r>
            <a:r>
              <a:rPr lang="nl-BE" b="1" dirty="0" smtClean="0"/>
              <a:t>uitsluitingen. Deze </a:t>
            </a:r>
            <a:r>
              <a:rPr lang="nl-BE" b="1" dirty="0"/>
              <a:t>cumulatie maakt de eigenheid van armoede uit. </a:t>
            </a:r>
          </a:p>
        </p:txBody>
      </p:sp>
    </p:spTree>
    <p:extLst>
      <p:ext uri="{BB962C8B-B14F-4D97-AF65-F5344CB8AC3E}">
        <p14:creationId xmlns:p14="http://schemas.microsoft.com/office/powerpoint/2010/main" val="892796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Zes kloven</a:t>
            </a:r>
            <a:endParaRPr lang="nl-BE" dirty="0"/>
          </a:p>
        </p:txBody>
      </p:sp>
      <p:sp>
        <p:nvSpPr>
          <p:cNvPr id="3" name="Tijdelijke aanduiding voor inhoud 2"/>
          <p:cNvSpPr>
            <a:spLocks noGrp="1"/>
          </p:cNvSpPr>
          <p:nvPr>
            <p:ph idx="1"/>
          </p:nvPr>
        </p:nvSpPr>
        <p:spPr>
          <a:xfrm>
            <a:off x="680321" y="2336873"/>
            <a:ext cx="9613861" cy="4132938"/>
          </a:xfrm>
        </p:spPr>
        <p:txBody>
          <a:bodyPr>
            <a:normAutofit/>
          </a:bodyPr>
          <a:lstStyle/>
          <a:p>
            <a:pPr marL="457200" indent="-457200">
              <a:buFont typeface="+mj-lt"/>
              <a:buAutoNum type="arabicPeriod"/>
            </a:pPr>
            <a:r>
              <a:rPr lang="nl-BE" dirty="0"/>
              <a:t>Structurele </a:t>
            </a:r>
            <a:r>
              <a:rPr lang="nl-BE" dirty="0" smtClean="0"/>
              <a:t>kloof: hiaten in de wetgeving</a:t>
            </a:r>
          </a:p>
          <a:p>
            <a:pPr marL="457200" indent="-457200">
              <a:buFont typeface="+mj-lt"/>
              <a:buAutoNum type="arabicPeriod"/>
            </a:pPr>
            <a:r>
              <a:rPr lang="nl-BE" dirty="0" smtClean="0"/>
              <a:t>Vaardigheidskloof: administratie, </a:t>
            </a:r>
            <a:r>
              <a:rPr lang="nl-BE" dirty="0"/>
              <a:t>huishouden organiseren, huis of werk </a:t>
            </a:r>
            <a:r>
              <a:rPr lang="nl-BE" dirty="0" smtClean="0"/>
              <a:t>zoeken, bus </a:t>
            </a:r>
            <a:r>
              <a:rPr lang="nl-BE" dirty="0"/>
              <a:t>nemen</a:t>
            </a:r>
            <a:r>
              <a:rPr lang="nl-BE" dirty="0" smtClean="0"/>
              <a:t>… maar ook sociale vaardigheden</a:t>
            </a:r>
            <a:endParaRPr lang="nl-BE" dirty="0"/>
          </a:p>
          <a:p>
            <a:pPr marL="457200" indent="-457200">
              <a:buFont typeface="+mj-lt"/>
              <a:buAutoNum type="arabicPeriod"/>
            </a:pPr>
            <a:r>
              <a:rPr lang="nl-BE" dirty="0" smtClean="0"/>
              <a:t>Gevoelskloof: Gedrag </a:t>
            </a:r>
            <a:r>
              <a:rPr lang="nl-BE" dirty="0"/>
              <a:t>vertrekt vanuit wat mensen hebben meegemaakt en hoe ze zich </a:t>
            </a:r>
            <a:r>
              <a:rPr lang="nl-BE" dirty="0" smtClean="0"/>
              <a:t>erbij </a:t>
            </a:r>
            <a:r>
              <a:rPr lang="nl-BE" dirty="0"/>
              <a:t>hebben </a:t>
            </a:r>
            <a:r>
              <a:rPr lang="nl-BE" dirty="0" smtClean="0"/>
              <a:t>gevoeld. </a:t>
            </a:r>
          </a:p>
          <a:p>
            <a:pPr marL="457200" indent="-457200">
              <a:buFont typeface="+mj-lt"/>
              <a:buAutoNum type="arabicPeriod"/>
            </a:pPr>
            <a:r>
              <a:rPr lang="nl-BE" dirty="0" smtClean="0"/>
              <a:t>Participatiekloof: Mensen </a:t>
            </a:r>
            <a:r>
              <a:rPr lang="nl-BE" dirty="0"/>
              <a:t>in armoede verliezen hun inbreng om hun eigen leven te leiden. </a:t>
            </a:r>
            <a:endParaRPr lang="nl-BE" dirty="0" smtClean="0"/>
          </a:p>
          <a:p>
            <a:pPr marL="457200" indent="-457200">
              <a:buFont typeface="+mj-lt"/>
              <a:buAutoNum type="arabicPeriod"/>
            </a:pPr>
            <a:r>
              <a:rPr lang="nl-BE" dirty="0" smtClean="0"/>
              <a:t>Kenniskloof: Oppervlakkige </a:t>
            </a:r>
            <a:r>
              <a:rPr lang="nl-BE" dirty="0"/>
              <a:t>kennis van de </a:t>
            </a:r>
            <a:r>
              <a:rPr lang="nl-BE" dirty="0" smtClean="0"/>
              <a:t>middenklasse.</a:t>
            </a:r>
          </a:p>
          <a:p>
            <a:pPr marL="457200" indent="-457200">
              <a:buFont typeface="+mj-lt"/>
              <a:buAutoNum type="arabicPeriod"/>
            </a:pPr>
            <a:r>
              <a:rPr lang="nl-BE" dirty="0"/>
              <a:t>Krachtenkloof </a:t>
            </a:r>
          </a:p>
        </p:txBody>
      </p:sp>
    </p:spTree>
    <p:extLst>
      <p:ext uri="{BB962C8B-B14F-4D97-AF65-F5344CB8AC3E}">
        <p14:creationId xmlns:p14="http://schemas.microsoft.com/office/powerpoint/2010/main" val="852999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Persoonlijk contact</a:t>
            </a:r>
            <a:br>
              <a:rPr lang="nl-BE" dirty="0"/>
            </a:br>
            <a:endParaRPr lang="nl-BE" dirty="0"/>
          </a:p>
        </p:txBody>
      </p:sp>
      <p:sp>
        <p:nvSpPr>
          <p:cNvPr id="3" name="Tijdelijke aanduiding voor inhoud 2"/>
          <p:cNvSpPr>
            <a:spLocks noGrp="1"/>
          </p:cNvSpPr>
          <p:nvPr>
            <p:ph idx="1"/>
          </p:nvPr>
        </p:nvSpPr>
        <p:spPr/>
        <p:txBody>
          <a:bodyPr/>
          <a:lstStyle/>
          <a:p>
            <a:pPr marL="449263" indent="-449263"/>
            <a:r>
              <a:rPr lang="nl-BE" dirty="0" smtClean="0"/>
              <a:t>Voor </a:t>
            </a:r>
            <a:r>
              <a:rPr lang="nl-BE" dirty="0"/>
              <a:t>het bereiken van (kwetsbare) doelgroepen is persoonlijk contact belangrijk. Verkies dit boven schriftelijke communicatie. </a:t>
            </a:r>
            <a:endParaRPr lang="nl-BE" dirty="0" smtClean="0"/>
          </a:p>
          <a:p>
            <a:pPr marL="449263" indent="-449263"/>
            <a:r>
              <a:rPr lang="nl-BE" dirty="0" smtClean="0"/>
              <a:t>Spreek </a:t>
            </a:r>
            <a:r>
              <a:rPr lang="nl-BE" dirty="0"/>
              <a:t>vertrouwens- en sleutelfiguren in de groepen aan en ga na hoe je mensen het best kunt bereiken. </a:t>
            </a:r>
            <a:endParaRPr lang="nl-BE" dirty="0" smtClean="0"/>
          </a:p>
          <a:p>
            <a:pPr marL="449263" indent="-449263"/>
            <a:r>
              <a:rPr lang="nl-BE" dirty="0" smtClean="0"/>
              <a:t>Probeer </a:t>
            </a:r>
            <a:r>
              <a:rPr lang="nl-BE" dirty="0"/>
              <a:t>ook andere mensen te bereiken door deelnemers aan te moedigen zelf mensen in hun kennissenkring aan te spreken. Zo zet je hun sociale netwerken in.</a:t>
            </a:r>
          </a:p>
        </p:txBody>
      </p:sp>
    </p:spTree>
    <p:extLst>
      <p:ext uri="{BB962C8B-B14F-4D97-AF65-F5344CB8AC3E}">
        <p14:creationId xmlns:p14="http://schemas.microsoft.com/office/powerpoint/2010/main" val="1818706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Vertrouwen</a:t>
            </a:r>
            <a:br>
              <a:rPr lang="nl-BE" dirty="0"/>
            </a:br>
            <a:endParaRPr lang="nl-BE" dirty="0"/>
          </a:p>
        </p:txBody>
      </p:sp>
      <p:sp>
        <p:nvSpPr>
          <p:cNvPr id="3" name="Tijdelijke aanduiding voor inhoud 2"/>
          <p:cNvSpPr>
            <a:spLocks noGrp="1"/>
          </p:cNvSpPr>
          <p:nvPr>
            <p:ph idx="1"/>
          </p:nvPr>
        </p:nvSpPr>
        <p:spPr>
          <a:xfrm>
            <a:off x="680321" y="2336873"/>
            <a:ext cx="9613861" cy="3994916"/>
          </a:xfrm>
        </p:spPr>
        <p:txBody>
          <a:bodyPr/>
          <a:lstStyle/>
          <a:p>
            <a:pPr marL="449263" indent="-449263"/>
            <a:r>
              <a:rPr lang="nl-BE" dirty="0" smtClean="0"/>
              <a:t>Mensen </a:t>
            </a:r>
            <a:r>
              <a:rPr lang="nl-BE" dirty="0"/>
              <a:t>uit kwetsbare doelgroepen hebben over het algemeen weinig vertrouwen in organisaties en/of overheden. Vaak zitten ze al jaren in een precaire situatie, hebben dit al aangeklaagd, maar hebben het gevoel dat overheden en andere instanties niets doen. </a:t>
            </a:r>
            <a:endParaRPr lang="nl-BE" dirty="0" smtClean="0"/>
          </a:p>
          <a:p>
            <a:pPr marL="449263" indent="-449263"/>
            <a:r>
              <a:rPr lang="nl-BE" dirty="0" smtClean="0"/>
              <a:t>Zelf </a:t>
            </a:r>
            <a:r>
              <a:rPr lang="nl-BE" dirty="0"/>
              <a:t>hebben ze als het ware geleerd dat hun mening er niet toe doet. Het is daarom van belang dat wanneer je een participatietraject opzet en mensen aanspreekt, je ervoor zorgt dat hun input benut zal worden.</a:t>
            </a:r>
          </a:p>
          <a:p>
            <a:endParaRPr lang="nl-BE" dirty="0"/>
          </a:p>
        </p:txBody>
      </p:sp>
    </p:spTree>
    <p:extLst>
      <p:ext uri="{BB962C8B-B14F-4D97-AF65-F5344CB8AC3E}">
        <p14:creationId xmlns:p14="http://schemas.microsoft.com/office/powerpoint/2010/main" val="1527734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Voorstellen ernstig nemen</a:t>
            </a:r>
            <a:br>
              <a:rPr lang="nl-BE" dirty="0"/>
            </a:br>
            <a:endParaRPr lang="nl-BE" dirty="0"/>
          </a:p>
        </p:txBody>
      </p:sp>
      <p:sp>
        <p:nvSpPr>
          <p:cNvPr id="3" name="Tijdelijke aanduiding voor inhoud 2"/>
          <p:cNvSpPr>
            <a:spLocks noGrp="1"/>
          </p:cNvSpPr>
          <p:nvPr>
            <p:ph idx="1"/>
          </p:nvPr>
        </p:nvSpPr>
        <p:spPr/>
        <p:txBody>
          <a:bodyPr/>
          <a:lstStyle/>
          <a:p>
            <a:pPr marL="449263" indent="-449263"/>
            <a:r>
              <a:rPr lang="nl-BE" dirty="0" smtClean="0"/>
              <a:t>Dat </a:t>
            </a:r>
            <a:r>
              <a:rPr lang="nl-BE" dirty="0"/>
              <a:t>betekent dat je de voorstellen die deze groepen aandragen, ernstig neemt en onderzoekt. En dat je iets doet met wat uit het participatieproces komt. Bespreek de resultaten altijd in open dialoog met de bevraagden.</a:t>
            </a:r>
          </a:p>
          <a:p>
            <a:pPr marL="449263" indent="-449263"/>
            <a:r>
              <a:rPr lang="nl-BE" dirty="0"/>
              <a:t>Terugkoppelen: wat doe je met informatie</a:t>
            </a:r>
            <a:r>
              <a:rPr lang="nl-BE" dirty="0" smtClean="0"/>
              <a:t>? Koppel </a:t>
            </a:r>
            <a:r>
              <a:rPr lang="nl-BE" dirty="0"/>
              <a:t>ook terug naar deze groepen: wat doe je met hun informatie, welke stappen worden nog gezet. Als je op iets niet kunt ingaan, geef dan ook aan waarom.</a:t>
            </a:r>
          </a:p>
          <a:p>
            <a:endParaRPr lang="nl-BE" dirty="0"/>
          </a:p>
        </p:txBody>
      </p:sp>
    </p:spTree>
    <p:extLst>
      <p:ext uri="{BB962C8B-B14F-4D97-AF65-F5344CB8AC3E}">
        <p14:creationId xmlns:p14="http://schemas.microsoft.com/office/powerpoint/2010/main" val="877191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Korte termijn</a:t>
            </a:r>
            <a:br>
              <a:rPr lang="nl-BE" dirty="0"/>
            </a:br>
            <a:endParaRPr lang="nl-BE" dirty="0"/>
          </a:p>
        </p:txBody>
      </p:sp>
      <p:sp>
        <p:nvSpPr>
          <p:cNvPr id="3" name="Tijdelijke aanduiding voor inhoud 2"/>
          <p:cNvSpPr>
            <a:spLocks noGrp="1"/>
          </p:cNvSpPr>
          <p:nvPr>
            <p:ph idx="1"/>
          </p:nvPr>
        </p:nvSpPr>
        <p:spPr/>
        <p:txBody>
          <a:bodyPr/>
          <a:lstStyle/>
          <a:p>
            <a:pPr marL="0" indent="0">
              <a:buNone/>
            </a:pPr>
            <a:r>
              <a:rPr lang="nl-BE" dirty="0" smtClean="0"/>
              <a:t>Zorg </a:t>
            </a:r>
            <a:r>
              <a:rPr lang="nl-BE" dirty="0"/>
              <a:t>er tot slot voor dat je op korte én lange termijn aantoont wat met hun bijdrage gedaan wordt. Wanneer er te veel tijd is tussen de bevraging en acties, lijkt het voor betrokkenen soms dat met hun informatie niets gedaan is. Zorg er dus voor dat je dit duidelijk communiceert, en indien nodig aangeeft waarom bepaalde acties/veranderingen meer tijd vragen.</a:t>
            </a:r>
          </a:p>
          <a:p>
            <a:endParaRPr lang="nl-BE" dirty="0"/>
          </a:p>
        </p:txBody>
      </p:sp>
    </p:spTree>
    <p:extLst>
      <p:ext uri="{BB962C8B-B14F-4D97-AF65-F5344CB8AC3E}">
        <p14:creationId xmlns:p14="http://schemas.microsoft.com/office/powerpoint/2010/main" val="2257843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Psychologische drempels</a:t>
            </a:r>
            <a:br>
              <a:rPr lang="nl-BE" dirty="0"/>
            </a:br>
            <a:endParaRPr lang="nl-BE" dirty="0"/>
          </a:p>
        </p:txBody>
      </p:sp>
      <p:sp>
        <p:nvSpPr>
          <p:cNvPr id="3" name="Tijdelijke aanduiding voor inhoud 2"/>
          <p:cNvSpPr>
            <a:spLocks noGrp="1"/>
          </p:cNvSpPr>
          <p:nvPr>
            <p:ph idx="1"/>
          </p:nvPr>
        </p:nvSpPr>
        <p:spPr/>
        <p:txBody>
          <a:bodyPr/>
          <a:lstStyle/>
          <a:p>
            <a:pPr marL="449263" indent="-449263"/>
            <a:r>
              <a:rPr lang="nl-BE" dirty="0" smtClean="0"/>
              <a:t>Mensen </a:t>
            </a:r>
            <a:r>
              <a:rPr lang="nl-BE" dirty="0"/>
              <a:t>uit kwetsbare doelgroepen worden in het dagelijks leven geconfronteerd met problematische situaties op verschillende levensdomeinen. Ook die dagelijkse strijd maakt het deelnemen aan participatieprojecten moeilijk</a:t>
            </a:r>
            <a:r>
              <a:rPr lang="nl-BE" dirty="0" smtClean="0"/>
              <a:t>. </a:t>
            </a:r>
          </a:p>
          <a:p>
            <a:pPr marL="449263" indent="-449263"/>
            <a:r>
              <a:rPr lang="nl-BE" dirty="0" smtClean="0"/>
              <a:t>Sommige </a:t>
            </a:r>
            <a:r>
              <a:rPr lang="nl-BE" dirty="0"/>
              <a:t>kinderen/jongeren leven in een situatie met veel onzekerheid en problemen. Deelname aan vrijetijdsactiviteiten kan hen dan soms extra druk bezorgen</a:t>
            </a:r>
            <a:r>
              <a:rPr lang="nl-BE" dirty="0" smtClean="0"/>
              <a:t>.</a:t>
            </a:r>
            <a:r>
              <a:rPr lang="nl-BE" dirty="0"/>
              <a:t> </a:t>
            </a:r>
            <a:endParaRPr lang="nl-BE" dirty="0" smtClean="0"/>
          </a:p>
          <a:p>
            <a:pPr marL="449263" indent="-449263"/>
            <a:r>
              <a:rPr lang="nl-BE" dirty="0" smtClean="0"/>
              <a:t>Experimenteerruimte </a:t>
            </a:r>
            <a:r>
              <a:rPr lang="nl-BE" dirty="0"/>
              <a:t>voor </a:t>
            </a:r>
            <a:r>
              <a:rPr lang="nl-BE" dirty="0" smtClean="0"/>
              <a:t>sociale vaardigheden.</a:t>
            </a:r>
            <a:endParaRPr lang="nl-BE" dirty="0"/>
          </a:p>
          <a:p>
            <a:endParaRPr lang="nl-BE" dirty="0"/>
          </a:p>
        </p:txBody>
      </p:sp>
    </p:spTree>
    <p:extLst>
      <p:ext uri="{BB962C8B-B14F-4D97-AF65-F5344CB8AC3E}">
        <p14:creationId xmlns:p14="http://schemas.microsoft.com/office/powerpoint/2010/main" val="1832725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Acute problemen</a:t>
            </a:r>
            <a:br>
              <a:rPr lang="nl-BE" dirty="0"/>
            </a:br>
            <a:endParaRPr lang="nl-BE" dirty="0"/>
          </a:p>
        </p:txBody>
      </p:sp>
      <p:sp>
        <p:nvSpPr>
          <p:cNvPr id="3" name="Tijdelijke aanduiding voor inhoud 2"/>
          <p:cNvSpPr>
            <a:spLocks noGrp="1"/>
          </p:cNvSpPr>
          <p:nvPr>
            <p:ph idx="1"/>
          </p:nvPr>
        </p:nvSpPr>
        <p:spPr/>
        <p:txBody>
          <a:bodyPr/>
          <a:lstStyle/>
          <a:p>
            <a:pPr marL="534988" indent="-534988"/>
            <a:r>
              <a:rPr lang="nl-BE" dirty="0" smtClean="0"/>
              <a:t>Mensen </a:t>
            </a:r>
            <a:r>
              <a:rPr lang="nl-BE" dirty="0"/>
              <a:t>uit kwetsbare doelgroepen </a:t>
            </a:r>
            <a:r>
              <a:rPr lang="nl-BE" dirty="0" smtClean="0"/>
              <a:t>hebben </a:t>
            </a:r>
            <a:r>
              <a:rPr lang="nl-BE" dirty="0"/>
              <a:t>door een beperkter sociaal </a:t>
            </a:r>
            <a:r>
              <a:rPr lang="nl-BE" dirty="0" smtClean="0"/>
              <a:t>netwerk </a:t>
            </a:r>
            <a:r>
              <a:rPr lang="nl-BE" dirty="0"/>
              <a:t>minder mogelijkheden om op korte termijn oplossingen te vinden voor onvoorziene omstandigheden. Hou hier rekening mee en zorg dat je </a:t>
            </a:r>
            <a:r>
              <a:rPr lang="nl-BE" dirty="0" smtClean="0"/>
              <a:t>hiervoor </a:t>
            </a:r>
            <a:r>
              <a:rPr lang="nl-BE" dirty="0"/>
              <a:t>begrip </a:t>
            </a:r>
            <a:r>
              <a:rPr lang="nl-BE" dirty="0" smtClean="0"/>
              <a:t>toont. </a:t>
            </a:r>
          </a:p>
          <a:p>
            <a:pPr marL="534988" indent="-534988"/>
            <a:r>
              <a:rPr lang="nl-BE" dirty="0" smtClean="0"/>
              <a:t>Daarnaast </a:t>
            </a:r>
            <a:r>
              <a:rPr lang="nl-BE" dirty="0"/>
              <a:t>hebben ze door problemen vaak stress en hebben psychologisch niet de ruimte om met andere zaken bezig te zijn. </a:t>
            </a:r>
          </a:p>
        </p:txBody>
      </p:sp>
    </p:spTree>
    <p:extLst>
      <p:ext uri="{BB962C8B-B14F-4D97-AF65-F5344CB8AC3E}">
        <p14:creationId xmlns:p14="http://schemas.microsoft.com/office/powerpoint/2010/main" val="3375207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Participatievaardigheden en vergadercultuur</a:t>
            </a:r>
            <a:br>
              <a:rPr lang="nl-BE" dirty="0"/>
            </a:br>
            <a:endParaRPr lang="nl-BE" dirty="0"/>
          </a:p>
        </p:txBody>
      </p:sp>
      <p:sp>
        <p:nvSpPr>
          <p:cNvPr id="3" name="Tijdelijke aanduiding voor inhoud 2"/>
          <p:cNvSpPr>
            <a:spLocks noGrp="1"/>
          </p:cNvSpPr>
          <p:nvPr>
            <p:ph idx="1"/>
          </p:nvPr>
        </p:nvSpPr>
        <p:spPr>
          <a:xfrm>
            <a:off x="680321" y="2336872"/>
            <a:ext cx="9613861" cy="4029421"/>
          </a:xfrm>
        </p:spPr>
        <p:txBody>
          <a:bodyPr>
            <a:normAutofit lnSpcReduction="10000"/>
          </a:bodyPr>
          <a:lstStyle/>
          <a:p>
            <a:pPr marL="620713" indent="-620713"/>
            <a:r>
              <a:rPr lang="nl-BE" dirty="0" smtClean="0"/>
              <a:t>Om </a:t>
            </a:r>
            <a:r>
              <a:rPr lang="nl-BE" dirty="0"/>
              <a:t>te participeren heb je heel wat kennis en vaardigheden nodig. Mensen uit kwetsbare doelgroepen zijn niet gewoon hun mening te geven en hebben vaak het gevoel dat participatie toch niets voor hen is. </a:t>
            </a:r>
            <a:endParaRPr lang="nl-BE" dirty="0" smtClean="0"/>
          </a:p>
          <a:p>
            <a:pPr marL="620713" indent="-620713"/>
            <a:r>
              <a:rPr lang="nl-BE" dirty="0" smtClean="0"/>
              <a:t>Dat </a:t>
            </a:r>
            <a:r>
              <a:rPr lang="nl-BE" dirty="0"/>
              <a:t>heeft te maken met een gebrek aan participatie-ervaring, maar ook een gebrek aan algemene vaardigheden om informatie goed te kunnen opnemen. </a:t>
            </a:r>
            <a:endParaRPr lang="nl-BE" dirty="0" smtClean="0"/>
          </a:p>
          <a:p>
            <a:pPr marL="620713" indent="-620713"/>
            <a:r>
              <a:rPr lang="nl-BE" dirty="0" smtClean="0"/>
              <a:t>Binnen </a:t>
            </a:r>
            <a:r>
              <a:rPr lang="nl-BE" dirty="0"/>
              <a:t>formele </a:t>
            </a:r>
            <a:r>
              <a:rPr lang="nl-BE" dirty="0" smtClean="0"/>
              <a:t>participatie-initiatieven </a:t>
            </a:r>
            <a:r>
              <a:rPr lang="nl-BE" dirty="0"/>
              <a:t>heerst vaak een vergadercultuur met bepaalde kenmerken: lange bijeenkomsten, inhouden op een abstract niveau behandelen, een hoog tempo en ingewikkeld taalgebruik dat onvoldoende concreet is.</a:t>
            </a:r>
          </a:p>
          <a:p>
            <a:endParaRPr lang="nl-BE" dirty="0"/>
          </a:p>
        </p:txBody>
      </p:sp>
    </p:spTree>
    <p:extLst>
      <p:ext uri="{BB962C8B-B14F-4D97-AF65-F5344CB8AC3E}">
        <p14:creationId xmlns:p14="http://schemas.microsoft.com/office/powerpoint/2010/main" val="4262239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Participatievaardigheden en vergadercultuur</a:t>
            </a:r>
          </a:p>
        </p:txBody>
      </p:sp>
      <p:sp>
        <p:nvSpPr>
          <p:cNvPr id="3" name="Tijdelijke aanduiding voor inhoud 2"/>
          <p:cNvSpPr>
            <a:spLocks noGrp="1"/>
          </p:cNvSpPr>
          <p:nvPr>
            <p:ph idx="1"/>
          </p:nvPr>
        </p:nvSpPr>
        <p:spPr>
          <a:xfrm>
            <a:off x="680321" y="2336873"/>
            <a:ext cx="9613861" cy="4081180"/>
          </a:xfrm>
        </p:spPr>
        <p:txBody>
          <a:bodyPr>
            <a:normAutofit lnSpcReduction="10000"/>
          </a:bodyPr>
          <a:lstStyle/>
          <a:p>
            <a:pPr marL="449263" indent="-449263"/>
            <a:r>
              <a:rPr lang="nl-BE" b="1" dirty="0" smtClean="0"/>
              <a:t>Zorg </a:t>
            </a:r>
            <a:r>
              <a:rPr lang="nl-BE" b="1" dirty="0"/>
              <a:t>dat alle partijen kunnen meedenken en –praten op hetzelfde niveau. Zorg voor extra ondersteuning voor groepen die dat nodig hebben. Dit kan bijvoorbeeld door een voorbereidende sessie te houden waarop je het onderwerp al een keer bespreekt.</a:t>
            </a:r>
          </a:p>
          <a:p>
            <a:pPr marL="449263" indent="-449263"/>
            <a:r>
              <a:rPr lang="nl-BE" b="1" dirty="0" smtClean="0"/>
              <a:t>Kies </a:t>
            </a:r>
            <a:r>
              <a:rPr lang="nl-BE" b="1" dirty="0"/>
              <a:t>voor duidelijke en begrijpbare taal. Bijna alle onderwerpen kun je ook met simpel taalgebruik bespreken. Vermijd abstracte en moeilijke woorden. Maak het taalgebruik bespreekbaar: laat mensen weten dat ze gerust om verduidelijking mogen vragen</a:t>
            </a:r>
            <a:r>
              <a:rPr lang="nl-BE" b="1" dirty="0" smtClean="0"/>
              <a:t>.</a:t>
            </a:r>
          </a:p>
          <a:p>
            <a:pPr marL="449263" indent="-449263"/>
            <a:r>
              <a:rPr lang="nl-BE" b="1" dirty="0"/>
              <a:t>Hou bijeenkomsten kort. Twee uur is in de meeste gevallen het maximum.</a:t>
            </a:r>
          </a:p>
          <a:p>
            <a:endParaRPr lang="nl-BE" dirty="0"/>
          </a:p>
          <a:p>
            <a:endParaRPr lang="nl-BE" dirty="0"/>
          </a:p>
        </p:txBody>
      </p:sp>
    </p:spTree>
    <p:extLst>
      <p:ext uri="{BB962C8B-B14F-4D97-AF65-F5344CB8AC3E}">
        <p14:creationId xmlns:p14="http://schemas.microsoft.com/office/powerpoint/2010/main" val="2983749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Waarom kansarmen betrekken?</a:t>
            </a:r>
            <a:endParaRPr lang="nl-BE" dirty="0"/>
          </a:p>
        </p:txBody>
      </p:sp>
      <p:sp>
        <p:nvSpPr>
          <p:cNvPr id="3" name="Tijdelijke aanduiding voor inhoud 2"/>
          <p:cNvSpPr>
            <a:spLocks noGrp="1"/>
          </p:cNvSpPr>
          <p:nvPr>
            <p:ph idx="1"/>
          </p:nvPr>
        </p:nvSpPr>
        <p:spPr/>
        <p:txBody>
          <a:bodyPr/>
          <a:lstStyle/>
          <a:p>
            <a:pPr marL="449263" indent="-449263"/>
            <a:r>
              <a:rPr lang="nl-BE" dirty="0"/>
              <a:t>Zorg voor een gedragen visie over armoede en diversiteit. Waarom en hoe wil je mensen bereiken?</a:t>
            </a:r>
          </a:p>
          <a:p>
            <a:pPr marL="449263" indent="-449263"/>
            <a:r>
              <a:rPr lang="nl-BE" dirty="0"/>
              <a:t>Volg vorming over armoede: </a:t>
            </a:r>
            <a:r>
              <a:rPr lang="nl-BE" dirty="0" smtClean="0"/>
              <a:t>krijg inzicht </a:t>
            </a:r>
            <a:r>
              <a:rPr lang="nl-BE" dirty="0"/>
              <a:t>in oorzaken en gevolgen.</a:t>
            </a:r>
          </a:p>
          <a:p>
            <a:pPr marL="449263" indent="-449263"/>
            <a:r>
              <a:rPr lang="nl-BE" dirty="0"/>
              <a:t>Laat je </a:t>
            </a:r>
            <a:r>
              <a:rPr lang="nl-BE" dirty="0" smtClean="0"/>
              <a:t>hiervoor </a:t>
            </a:r>
            <a:r>
              <a:rPr lang="nl-BE" dirty="0"/>
              <a:t>bijstaan door een </a:t>
            </a:r>
            <a:r>
              <a:rPr lang="nl-BE" dirty="0" smtClean="0"/>
              <a:t>opgeleide ervaringsdeskundige van De Link of </a:t>
            </a:r>
            <a:r>
              <a:rPr lang="nl-BE" dirty="0"/>
              <a:t>een vereniging waar armen het woord nemen. </a:t>
            </a:r>
            <a:endParaRPr lang="nl-BE" dirty="0" smtClean="0"/>
          </a:p>
          <a:p>
            <a:pPr marL="0" indent="0">
              <a:buNone/>
            </a:pPr>
            <a:r>
              <a:rPr lang="nl-BE" dirty="0" smtClean="0">
                <a:hlinkClick r:id="rId2"/>
              </a:rPr>
              <a:t>www.delinkarmoede.be</a:t>
            </a:r>
            <a:r>
              <a:rPr lang="nl-BE" dirty="0" smtClean="0"/>
              <a:t> </a:t>
            </a:r>
            <a:endParaRPr lang="nl-BE" dirty="0"/>
          </a:p>
        </p:txBody>
      </p:sp>
    </p:spTree>
    <p:extLst>
      <p:ext uri="{BB962C8B-B14F-4D97-AF65-F5344CB8AC3E}">
        <p14:creationId xmlns:p14="http://schemas.microsoft.com/office/powerpoint/2010/main" val="30689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Participatievaardigheden en vergadercultuur</a:t>
            </a:r>
          </a:p>
        </p:txBody>
      </p:sp>
      <p:sp>
        <p:nvSpPr>
          <p:cNvPr id="3" name="Tijdelijke aanduiding voor inhoud 2"/>
          <p:cNvSpPr>
            <a:spLocks noGrp="1"/>
          </p:cNvSpPr>
          <p:nvPr>
            <p:ph idx="1"/>
          </p:nvPr>
        </p:nvSpPr>
        <p:spPr>
          <a:xfrm>
            <a:off x="680321" y="2336873"/>
            <a:ext cx="9613861" cy="3994916"/>
          </a:xfrm>
        </p:spPr>
        <p:txBody>
          <a:bodyPr>
            <a:normAutofit/>
          </a:bodyPr>
          <a:lstStyle/>
          <a:p>
            <a:pPr marL="534988" indent="-534988"/>
            <a:r>
              <a:rPr lang="nl-BE" b="1" dirty="0" smtClean="0"/>
              <a:t>Hou </a:t>
            </a:r>
            <a:r>
              <a:rPr lang="nl-BE" b="1" dirty="0"/>
              <a:t>inhouden concreet. Gebruik voldoende voorbeelden. Zorg dat ze aansluiten bij de leefwereld van de deelnemers. </a:t>
            </a:r>
          </a:p>
          <a:p>
            <a:pPr marL="534988" indent="-534988"/>
            <a:r>
              <a:rPr lang="nl-BE" b="1" dirty="0" smtClean="0"/>
              <a:t>Gebruik </a:t>
            </a:r>
            <a:r>
              <a:rPr lang="nl-BE" b="1" dirty="0"/>
              <a:t>visuele voorstellingen. Flappen.</a:t>
            </a:r>
          </a:p>
          <a:p>
            <a:pPr marL="534988" indent="-534988"/>
            <a:r>
              <a:rPr lang="nl-BE" b="1" dirty="0" smtClean="0"/>
              <a:t>Ga </a:t>
            </a:r>
            <a:r>
              <a:rPr lang="nl-BE" b="1" dirty="0"/>
              <a:t>er niet van uit dat iedereen alles begrepen heeft. Peil bij de deelnemers of iedereen nog kan volgen.</a:t>
            </a:r>
          </a:p>
          <a:p>
            <a:pPr marL="534988" indent="-534988"/>
            <a:r>
              <a:rPr lang="nl-BE" b="1" dirty="0" smtClean="0"/>
              <a:t>Wissel </a:t>
            </a:r>
            <a:r>
              <a:rPr lang="nl-BE" b="1" dirty="0"/>
              <a:t>vergaderingen af met andere activiteiten: een buurtwandeling, een bezoek aan een dienst of instelling, een toegankelijk verhaal van een deskundige, getuigenissen van mensen, … Zo hou je het proces afwisselend en interessant.</a:t>
            </a:r>
          </a:p>
          <a:p>
            <a:endParaRPr lang="nl-BE" dirty="0"/>
          </a:p>
        </p:txBody>
      </p:sp>
    </p:spTree>
    <p:extLst>
      <p:ext uri="{BB962C8B-B14F-4D97-AF65-F5344CB8AC3E}">
        <p14:creationId xmlns:p14="http://schemas.microsoft.com/office/powerpoint/2010/main" val="3740182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Vragen?</a:t>
            </a:r>
            <a:endParaRPr lang="nl-BE" dirty="0"/>
          </a:p>
        </p:txBody>
      </p:sp>
      <p:sp>
        <p:nvSpPr>
          <p:cNvPr id="3" name="Tijdelijke aanduiding voor inhoud 2"/>
          <p:cNvSpPr>
            <a:spLocks noGrp="1"/>
          </p:cNvSpPr>
          <p:nvPr>
            <p:ph idx="1"/>
          </p:nvPr>
        </p:nvSpPr>
        <p:spPr/>
        <p:txBody>
          <a:bodyPr/>
          <a:lstStyle/>
          <a:p>
            <a:r>
              <a:rPr lang="nl-BE" dirty="0" smtClean="0"/>
              <a:t>Van Parys Aaron</a:t>
            </a:r>
          </a:p>
          <a:p>
            <a:r>
              <a:rPr lang="nl-BE" dirty="0" smtClean="0"/>
              <a:t>0479/01.04.46</a:t>
            </a:r>
          </a:p>
          <a:p>
            <a:r>
              <a:rPr lang="nl-BE" dirty="0" smtClean="0"/>
              <a:t>Vanparys.aaron@gmail.com</a:t>
            </a:r>
            <a:endParaRPr lang="nl-BE" dirty="0"/>
          </a:p>
        </p:txBody>
      </p:sp>
    </p:spTree>
    <p:extLst>
      <p:ext uri="{BB962C8B-B14F-4D97-AF65-F5344CB8AC3E}">
        <p14:creationId xmlns:p14="http://schemas.microsoft.com/office/powerpoint/2010/main" val="1109352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Groepen bereiken</a:t>
            </a:r>
          </a:p>
        </p:txBody>
      </p:sp>
      <p:sp>
        <p:nvSpPr>
          <p:cNvPr id="3" name="Tijdelijke aanduiding voor inhoud 2"/>
          <p:cNvSpPr>
            <a:spLocks noGrp="1"/>
          </p:cNvSpPr>
          <p:nvPr>
            <p:ph idx="1"/>
          </p:nvPr>
        </p:nvSpPr>
        <p:spPr/>
        <p:txBody>
          <a:bodyPr/>
          <a:lstStyle/>
          <a:p>
            <a:pPr marL="0" indent="0">
              <a:buNone/>
            </a:pPr>
            <a:r>
              <a:rPr lang="nl-BE" dirty="0"/>
              <a:t>Bestaande groepen</a:t>
            </a:r>
          </a:p>
          <a:p>
            <a:pPr marL="449263" indent="-449263"/>
            <a:r>
              <a:rPr lang="nl-BE" dirty="0" smtClean="0"/>
              <a:t>Een </a:t>
            </a:r>
            <a:r>
              <a:rPr lang="nl-BE" dirty="0"/>
              <a:t>bestaande groep creëert voor mensen een gevoel van veiligheid. </a:t>
            </a:r>
          </a:p>
          <a:p>
            <a:pPr marL="449263" indent="-449263"/>
            <a:r>
              <a:rPr lang="nl-BE" dirty="0" smtClean="0"/>
              <a:t>Zijn </a:t>
            </a:r>
            <a:r>
              <a:rPr lang="nl-BE" dirty="0"/>
              <a:t>er bestaande groepen </a:t>
            </a:r>
            <a:r>
              <a:rPr lang="nl-BE" dirty="0" smtClean="0"/>
              <a:t>waarmee </a:t>
            </a:r>
            <a:r>
              <a:rPr lang="nl-BE" dirty="0"/>
              <a:t>je </a:t>
            </a:r>
            <a:r>
              <a:rPr lang="nl-BE" dirty="0" smtClean="0"/>
              <a:t>kan </a:t>
            </a:r>
            <a:r>
              <a:rPr lang="nl-BE" dirty="0"/>
              <a:t>werken? </a:t>
            </a:r>
          </a:p>
          <a:p>
            <a:pPr marL="449263" indent="-449263"/>
            <a:r>
              <a:rPr lang="nl-BE" dirty="0" smtClean="0"/>
              <a:t>Bestaan </a:t>
            </a:r>
            <a:r>
              <a:rPr lang="nl-BE" dirty="0"/>
              <a:t>er formele participatiekanalen (een buurtraad, een ouderenadviesraad, een oudergroep)?</a:t>
            </a:r>
          </a:p>
          <a:p>
            <a:pPr marL="449263" indent="-449263"/>
            <a:r>
              <a:rPr lang="nl-BE" dirty="0" smtClean="0"/>
              <a:t>Vanuit </a:t>
            </a:r>
            <a:r>
              <a:rPr lang="nl-BE" dirty="0"/>
              <a:t>deze veiligheid kan je hen bevragen of uitnodigen naar een ander overleg.</a:t>
            </a:r>
          </a:p>
        </p:txBody>
      </p:sp>
    </p:spTree>
    <p:extLst>
      <p:ext uri="{BB962C8B-B14F-4D97-AF65-F5344CB8AC3E}">
        <p14:creationId xmlns:p14="http://schemas.microsoft.com/office/powerpoint/2010/main" val="4225444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Groepen bereiken</a:t>
            </a:r>
            <a:endParaRPr lang="nl-BE" dirty="0"/>
          </a:p>
        </p:txBody>
      </p:sp>
      <p:sp>
        <p:nvSpPr>
          <p:cNvPr id="3" name="Tijdelijke aanduiding voor inhoud 2"/>
          <p:cNvSpPr>
            <a:spLocks noGrp="1"/>
          </p:cNvSpPr>
          <p:nvPr>
            <p:ph idx="1"/>
          </p:nvPr>
        </p:nvSpPr>
        <p:spPr/>
        <p:txBody>
          <a:bodyPr/>
          <a:lstStyle/>
          <a:p>
            <a:pPr marL="0" indent="0">
              <a:buNone/>
            </a:pPr>
            <a:r>
              <a:rPr lang="nl-BE" dirty="0"/>
              <a:t>Vindplaatsgericht</a:t>
            </a:r>
          </a:p>
          <a:p>
            <a:pPr marL="449263" indent="-449263"/>
            <a:r>
              <a:rPr lang="nl-BE" dirty="0" smtClean="0"/>
              <a:t>Dit wil </a:t>
            </a:r>
            <a:r>
              <a:rPr lang="nl-BE" dirty="0"/>
              <a:t>zeggen dat je mensen opzoekt op de plekken waar ze zich bevinden: bijvoorbeeld de wachtruimte van een dokterspraktijk, bij Kind &amp; Gezin, winkels, rusthuizen, sociale restaurants, … </a:t>
            </a:r>
          </a:p>
          <a:p>
            <a:pPr marL="449263" indent="-449263"/>
            <a:r>
              <a:rPr lang="nl-BE" dirty="0" smtClean="0"/>
              <a:t>Bouw </a:t>
            </a:r>
            <a:r>
              <a:rPr lang="nl-BE" dirty="0"/>
              <a:t>vertrouwen op en zorg dat je regelmatig langsgaat op die plekken, dat mensen je leren kennen en weten wat jouw werk is.</a:t>
            </a:r>
          </a:p>
          <a:p>
            <a:pPr marL="811213" indent="-811213"/>
            <a:endParaRPr lang="nl-BE" dirty="0"/>
          </a:p>
        </p:txBody>
      </p:sp>
    </p:spTree>
    <p:extLst>
      <p:ext uri="{BB962C8B-B14F-4D97-AF65-F5344CB8AC3E}">
        <p14:creationId xmlns:p14="http://schemas.microsoft.com/office/powerpoint/2010/main" val="1721045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Links</a:t>
            </a:r>
            <a:endParaRPr lang="nl-BE" dirty="0"/>
          </a:p>
        </p:txBody>
      </p:sp>
      <p:sp>
        <p:nvSpPr>
          <p:cNvPr id="3" name="Tijdelijke aanduiding voor inhoud 2"/>
          <p:cNvSpPr>
            <a:spLocks noGrp="1"/>
          </p:cNvSpPr>
          <p:nvPr>
            <p:ph idx="1"/>
          </p:nvPr>
        </p:nvSpPr>
        <p:spPr/>
        <p:txBody>
          <a:bodyPr/>
          <a:lstStyle/>
          <a:p>
            <a:pPr marL="449263" indent="-449263"/>
            <a:r>
              <a:rPr lang="nl-BE" dirty="0" smtClean="0">
                <a:hlinkClick r:id="rId2"/>
              </a:rPr>
              <a:t>www.netwerktegenarmoede.be</a:t>
            </a:r>
            <a:r>
              <a:rPr lang="nl-BE" dirty="0" smtClean="0"/>
              <a:t>   </a:t>
            </a:r>
            <a:endParaRPr lang="nl-BE" dirty="0"/>
          </a:p>
          <a:p>
            <a:pPr marL="449263" indent="-449263"/>
            <a:r>
              <a:rPr lang="nl-BE" dirty="0" smtClean="0">
                <a:hlinkClick r:id="rId3"/>
              </a:rPr>
              <a:t>www.samenlevingsopbouw-antwerpenstad.be</a:t>
            </a:r>
            <a:r>
              <a:rPr lang="nl-BE" dirty="0" smtClean="0"/>
              <a:t>  </a:t>
            </a:r>
            <a:endParaRPr lang="nl-BE" dirty="0"/>
          </a:p>
          <a:p>
            <a:pPr marL="449263" indent="-449263"/>
            <a:r>
              <a:rPr lang="nl-BE" dirty="0" smtClean="0">
                <a:hlinkClick r:id="rId4"/>
              </a:rPr>
              <a:t>www.samenlevingsopbouw-antwerpenprovincie.be</a:t>
            </a:r>
            <a:endParaRPr lang="nl-BE" dirty="0" smtClean="0"/>
          </a:p>
          <a:p>
            <a:pPr marL="449263" indent="-449263"/>
            <a:r>
              <a:rPr lang="nl-BE" dirty="0" smtClean="0">
                <a:hlinkClick r:id="rId5"/>
              </a:rPr>
              <a:t>www.desocialekaart.be</a:t>
            </a:r>
            <a:r>
              <a:rPr lang="nl-BE" dirty="0" smtClean="0"/>
              <a:t> </a:t>
            </a:r>
            <a:endParaRPr lang="nl-BE" dirty="0"/>
          </a:p>
        </p:txBody>
      </p:sp>
    </p:spTree>
    <p:extLst>
      <p:ext uri="{BB962C8B-B14F-4D97-AF65-F5344CB8AC3E}">
        <p14:creationId xmlns:p14="http://schemas.microsoft.com/office/powerpoint/2010/main" val="241996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Randvoorwaarden</a:t>
            </a:r>
            <a:endParaRPr lang="nl-BE" dirty="0"/>
          </a:p>
        </p:txBody>
      </p:sp>
      <p:sp>
        <p:nvSpPr>
          <p:cNvPr id="3" name="Tijdelijke aanduiding voor inhoud 2"/>
          <p:cNvSpPr>
            <a:spLocks noGrp="1"/>
          </p:cNvSpPr>
          <p:nvPr>
            <p:ph idx="1"/>
          </p:nvPr>
        </p:nvSpPr>
        <p:spPr/>
        <p:txBody>
          <a:bodyPr/>
          <a:lstStyle/>
          <a:p>
            <a:pPr marL="449263" indent="-449263"/>
            <a:r>
              <a:rPr lang="nl-BE" dirty="0" smtClean="0"/>
              <a:t>Bereikbaarheid</a:t>
            </a:r>
          </a:p>
          <a:p>
            <a:pPr marL="449263" indent="-449263"/>
            <a:r>
              <a:rPr lang="nl-BE" dirty="0" smtClean="0"/>
              <a:t>Beschikbaarheid</a:t>
            </a:r>
          </a:p>
          <a:p>
            <a:pPr marL="449263" indent="-449263"/>
            <a:r>
              <a:rPr lang="nl-BE" dirty="0" smtClean="0"/>
              <a:t>Betaalbaarheid</a:t>
            </a:r>
          </a:p>
          <a:p>
            <a:pPr marL="449263" indent="-449263"/>
            <a:r>
              <a:rPr lang="nl-BE" dirty="0" smtClean="0"/>
              <a:t>Bruikbaarheid</a:t>
            </a:r>
          </a:p>
          <a:p>
            <a:pPr marL="449263" indent="-449263"/>
            <a:r>
              <a:rPr lang="nl-BE" dirty="0" smtClean="0"/>
              <a:t>Begrijpbaarheid</a:t>
            </a:r>
          </a:p>
          <a:p>
            <a:pPr marL="449263" indent="-449263"/>
            <a:r>
              <a:rPr lang="nl-BE" dirty="0" smtClean="0"/>
              <a:t>Talige drempel</a:t>
            </a:r>
          </a:p>
          <a:p>
            <a:endParaRPr lang="nl-BE" dirty="0" smtClean="0"/>
          </a:p>
          <a:p>
            <a:endParaRPr lang="nl-BE" dirty="0" smtClean="0"/>
          </a:p>
          <a:p>
            <a:endParaRPr lang="nl-BE" dirty="0" smtClean="0"/>
          </a:p>
          <a:p>
            <a:endParaRPr lang="nl-BE" dirty="0"/>
          </a:p>
        </p:txBody>
      </p:sp>
    </p:spTree>
    <p:extLst>
      <p:ext uri="{BB962C8B-B14F-4D97-AF65-F5344CB8AC3E}">
        <p14:creationId xmlns:p14="http://schemas.microsoft.com/office/powerpoint/2010/main" val="1844317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Bereikbaarheid</a:t>
            </a:r>
            <a:br>
              <a:rPr lang="nl-BE" dirty="0"/>
            </a:br>
            <a:endParaRPr lang="nl-BE" dirty="0"/>
          </a:p>
        </p:txBody>
      </p:sp>
      <p:sp>
        <p:nvSpPr>
          <p:cNvPr id="3" name="Tijdelijke aanduiding voor inhoud 2"/>
          <p:cNvSpPr>
            <a:spLocks noGrp="1"/>
          </p:cNvSpPr>
          <p:nvPr>
            <p:ph idx="1"/>
          </p:nvPr>
        </p:nvSpPr>
        <p:spPr>
          <a:xfrm>
            <a:off x="680321" y="2336873"/>
            <a:ext cx="9613861" cy="4003542"/>
          </a:xfrm>
        </p:spPr>
        <p:txBody>
          <a:bodyPr>
            <a:noAutofit/>
          </a:bodyPr>
          <a:lstStyle/>
          <a:p>
            <a:pPr marL="0" indent="0">
              <a:buNone/>
            </a:pPr>
            <a:r>
              <a:rPr lang="nl-BE" dirty="0" smtClean="0"/>
              <a:t>Bereikbaarheid </a:t>
            </a:r>
            <a:r>
              <a:rPr lang="nl-BE" dirty="0"/>
              <a:t>heeft betrekking op de lokalisatie van het aanbod, maar ook over informatie erover.</a:t>
            </a:r>
          </a:p>
          <a:p>
            <a:pPr marL="449263" indent="-449263"/>
            <a:r>
              <a:rPr lang="nl-BE" dirty="0" smtClean="0"/>
              <a:t>Waar </a:t>
            </a:r>
            <a:r>
              <a:rPr lang="nl-BE" dirty="0"/>
              <a:t>is de </a:t>
            </a:r>
            <a:r>
              <a:rPr lang="nl-BE" dirty="0" smtClean="0"/>
              <a:t>organisatie gelegen? </a:t>
            </a:r>
          </a:p>
          <a:p>
            <a:pPr marL="449263" indent="-449263"/>
            <a:r>
              <a:rPr lang="nl-BE" dirty="0" smtClean="0"/>
              <a:t>Maak </a:t>
            </a:r>
            <a:r>
              <a:rPr lang="nl-BE" dirty="0"/>
              <a:t>dat de locatie gemakkelijk bereikbaar is. Google </a:t>
            </a:r>
            <a:r>
              <a:rPr lang="nl-BE" dirty="0" err="1"/>
              <a:t>Maps</a:t>
            </a:r>
            <a:r>
              <a:rPr lang="nl-BE" dirty="0"/>
              <a:t> </a:t>
            </a:r>
            <a:r>
              <a:rPr lang="nl-BE" dirty="0" smtClean="0"/>
              <a:t>link.</a:t>
            </a:r>
          </a:p>
          <a:p>
            <a:pPr marL="449263" indent="-449263"/>
            <a:r>
              <a:rPr lang="nl-BE" dirty="0" smtClean="0"/>
              <a:t>Organiseer </a:t>
            </a:r>
            <a:r>
              <a:rPr lang="nl-BE" dirty="0"/>
              <a:t>vervoer of betaal gemaakte vervoersonkosten terug. Raad je het openbaar vervoer aan: leg dan de eerste keren samen het traject af. Zo raken de mensen vertrouwd met het traject, de stopplaatsen, de sfeer, … </a:t>
            </a:r>
          </a:p>
          <a:p>
            <a:pPr marL="449263" indent="-449263"/>
            <a:r>
              <a:rPr lang="nl-BE" dirty="0" smtClean="0"/>
              <a:t>Hoe </a:t>
            </a:r>
            <a:r>
              <a:rPr lang="nl-BE" dirty="0"/>
              <a:t>het gebouw eruit ziet, visueel omschrijven. Eventueel foto. </a:t>
            </a:r>
          </a:p>
        </p:txBody>
      </p:sp>
    </p:spTree>
    <p:extLst>
      <p:ext uri="{BB962C8B-B14F-4D97-AF65-F5344CB8AC3E}">
        <p14:creationId xmlns:p14="http://schemas.microsoft.com/office/powerpoint/2010/main" val="910112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Bereikbaarheid</a:t>
            </a:r>
            <a:endParaRPr lang="nl-BE" dirty="0"/>
          </a:p>
        </p:txBody>
      </p:sp>
      <p:sp>
        <p:nvSpPr>
          <p:cNvPr id="3" name="Tijdelijke aanduiding voor inhoud 2"/>
          <p:cNvSpPr>
            <a:spLocks noGrp="1"/>
          </p:cNvSpPr>
          <p:nvPr>
            <p:ph idx="1"/>
          </p:nvPr>
        </p:nvSpPr>
        <p:spPr/>
        <p:txBody>
          <a:bodyPr>
            <a:normAutofit fontScale="92500"/>
          </a:bodyPr>
          <a:lstStyle/>
          <a:p>
            <a:pPr marL="534988" indent="-534988"/>
            <a:r>
              <a:rPr lang="nl-BE" b="1" dirty="0"/>
              <a:t>Is duidelijk aan de ingang welke organisatie achter de deur verscholen zit? </a:t>
            </a:r>
          </a:p>
          <a:p>
            <a:pPr marL="534988" indent="-534988"/>
            <a:r>
              <a:rPr lang="nl-BE" b="1" dirty="0" smtClean="0"/>
              <a:t>Bordjes </a:t>
            </a:r>
            <a:r>
              <a:rPr lang="nl-BE" b="1" dirty="0"/>
              <a:t>in het gebouw naar het onthaal of lokaal.</a:t>
            </a:r>
          </a:p>
          <a:p>
            <a:pPr marL="534988" indent="-534988"/>
            <a:r>
              <a:rPr lang="nl-BE" b="1" dirty="0" smtClean="0"/>
              <a:t>Hoe </a:t>
            </a:r>
            <a:r>
              <a:rPr lang="nl-BE" b="1" dirty="0"/>
              <a:t>is het onthaal georganiseerd?</a:t>
            </a:r>
          </a:p>
          <a:p>
            <a:pPr marL="534988" indent="-534988"/>
            <a:r>
              <a:rPr lang="nl-BE" b="1" dirty="0" smtClean="0"/>
              <a:t>Zorg </a:t>
            </a:r>
            <a:r>
              <a:rPr lang="nl-BE" b="1" dirty="0"/>
              <a:t>voor een warm onthaal, met koffie, een drankje en/of hapje. </a:t>
            </a:r>
          </a:p>
          <a:p>
            <a:pPr marL="534988" indent="-534988"/>
            <a:r>
              <a:rPr lang="nl-BE" b="1" dirty="0" smtClean="0"/>
              <a:t>Zijn </a:t>
            </a:r>
            <a:r>
              <a:rPr lang="nl-BE" b="1" dirty="0"/>
              <a:t>er aanspreekpersonen? Zijn die gekend/zichtbaar? Badges met naam en functievermelding</a:t>
            </a:r>
          </a:p>
          <a:p>
            <a:pPr marL="534988" indent="-534988"/>
            <a:r>
              <a:rPr lang="nl-BE" b="1" dirty="0" smtClean="0"/>
              <a:t>Kies </a:t>
            </a:r>
            <a:r>
              <a:rPr lang="nl-BE" b="1" dirty="0"/>
              <a:t>een locatie die geen negatieve connotaties heeft en waar mensen zich op hun gemak voelen.</a:t>
            </a:r>
          </a:p>
        </p:txBody>
      </p:sp>
    </p:spTree>
    <p:extLst>
      <p:ext uri="{BB962C8B-B14F-4D97-AF65-F5344CB8AC3E}">
        <p14:creationId xmlns:p14="http://schemas.microsoft.com/office/powerpoint/2010/main" val="181415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j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176</TotalTime>
  <Words>2209</Words>
  <Application>Microsoft Office PowerPoint</Application>
  <PresentationFormat>Breedbeeld</PresentationFormat>
  <Paragraphs>151</Paragraphs>
  <Slides>31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31</vt:i4>
      </vt:variant>
    </vt:vector>
  </HeadingPairs>
  <TitlesOfParts>
    <vt:vector size="35" baseType="lpstr">
      <vt:lpstr>Arial</vt:lpstr>
      <vt:lpstr>Calibri</vt:lpstr>
      <vt:lpstr>Trebuchet MS</vt:lpstr>
      <vt:lpstr>Berlijn</vt:lpstr>
      <vt:lpstr>Kansarmen &amp; verenigingsleven</vt:lpstr>
      <vt:lpstr>Kansarmen en verenigingsleven</vt:lpstr>
      <vt:lpstr>Waarom kansarmen betrekken?</vt:lpstr>
      <vt:lpstr>Groepen bereiken</vt:lpstr>
      <vt:lpstr>Groepen bereiken</vt:lpstr>
      <vt:lpstr>Links</vt:lpstr>
      <vt:lpstr>Randvoorwaarden</vt:lpstr>
      <vt:lpstr>Bereikbaarheid </vt:lpstr>
      <vt:lpstr>Bereikbaarheid</vt:lpstr>
      <vt:lpstr>Beschikbaarheid </vt:lpstr>
      <vt:lpstr>Beschikbaarheid</vt:lpstr>
      <vt:lpstr>Beschikbaarheid</vt:lpstr>
      <vt:lpstr>Betaalbaarheid</vt:lpstr>
      <vt:lpstr>Betaalbaarheid</vt:lpstr>
      <vt:lpstr>Bruikbaarheid </vt:lpstr>
      <vt:lpstr>Begrijpbaarheid</vt:lpstr>
      <vt:lpstr>Begrijpbaarheid</vt:lpstr>
      <vt:lpstr>Talige drempel </vt:lpstr>
      <vt:lpstr>Talige drempel </vt:lpstr>
      <vt:lpstr>Vanuit armoede perspectief</vt:lpstr>
      <vt:lpstr>Zes kloven</vt:lpstr>
      <vt:lpstr>Persoonlijk contact </vt:lpstr>
      <vt:lpstr>Vertrouwen </vt:lpstr>
      <vt:lpstr>Voorstellen ernstig nemen </vt:lpstr>
      <vt:lpstr>Korte termijn </vt:lpstr>
      <vt:lpstr>Psychologische drempels </vt:lpstr>
      <vt:lpstr>Acute problemen </vt:lpstr>
      <vt:lpstr>Participatievaardigheden en vergadercultuur </vt:lpstr>
      <vt:lpstr>Participatievaardigheden en vergadercultuur</vt:lpstr>
      <vt:lpstr>Participatievaardigheden en vergadercultuur</vt:lpstr>
      <vt:lpstr>Vragen?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Kansarmen &amp; verenigingsleven</dc:title>
  <dc:creator>Patricia Van Parys</dc:creator>
  <cp:lastModifiedBy>Eva Van Tulden</cp:lastModifiedBy>
  <cp:revision>21</cp:revision>
  <dcterms:created xsi:type="dcterms:W3CDTF">2017-01-31T12:58:17Z</dcterms:created>
  <dcterms:modified xsi:type="dcterms:W3CDTF">2017-02-01T10:45:08Z</dcterms:modified>
</cp:coreProperties>
</file>